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61" r:id="rId2"/>
    <p:sldId id="403" r:id="rId3"/>
    <p:sldId id="446" r:id="rId4"/>
    <p:sldId id="445" r:id="rId5"/>
    <p:sldId id="448" r:id="rId6"/>
    <p:sldId id="449" r:id="rId7"/>
    <p:sldId id="450" r:id="rId8"/>
    <p:sldId id="451" r:id="rId9"/>
    <p:sldId id="452" r:id="rId10"/>
    <p:sldId id="453" r:id="rId11"/>
    <p:sldId id="454" r:id="rId12"/>
    <p:sldId id="455" r:id="rId13"/>
    <p:sldId id="456" r:id="rId14"/>
    <p:sldId id="457" r:id="rId15"/>
    <p:sldId id="458" r:id="rId16"/>
    <p:sldId id="459" r:id="rId17"/>
    <p:sldId id="462" r:id="rId18"/>
    <p:sldId id="463" r:id="rId19"/>
    <p:sldId id="464" r:id="rId20"/>
    <p:sldId id="465" r:id="rId21"/>
    <p:sldId id="466" r:id="rId22"/>
    <p:sldId id="467" r:id="rId23"/>
    <p:sldId id="468" r:id="rId24"/>
    <p:sldId id="4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8">
          <p15:clr>
            <a:srgbClr val="A4A3A4"/>
          </p15:clr>
        </p15:guide>
        <p15:guide id="2" pos="2880">
          <p15:clr>
            <a:srgbClr val="A4A3A4"/>
          </p15:clr>
        </p15:guide>
        <p15:guide id="3"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guang" initials="ly"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C4C4C"/>
    <a:srgbClr val="001B29"/>
    <a:srgbClr val="01090C"/>
    <a:srgbClr val="000000"/>
    <a:srgbClr val="7F7F7F"/>
    <a:srgbClr val="669900"/>
    <a:srgbClr val="17375E"/>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9" autoAdjust="0"/>
  </p:normalViewPr>
  <p:slideViewPr>
    <p:cSldViewPr>
      <p:cViewPr varScale="1">
        <p:scale>
          <a:sx n="115" d="100"/>
          <a:sy n="115" d="100"/>
        </p:scale>
        <p:origin x="810" y="84"/>
      </p:cViewPr>
      <p:guideLst>
        <p:guide orient="horz" pos="2008"/>
        <p:guide pos="2880"/>
        <p:guide pos="5472"/>
      </p:guideLst>
    </p:cSldViewPr>
  </p:slideViewPr>
  <p:outlineViewPr>
    <p:cViewPr>
      <p:scale>
        <a:sx n="33" d="100"/>
        <a:sy n="33" d="100"/>
      </p:scale>
      <p:origin x="0" y="-1926"/>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页眉占位符 1"/>
          <p:cNvSpPr>
            <a:spLocks noGrp="1" noChangeArrowheads="1"/>
          </p:cNvSpPr>
          <p:nvPr>
            <p:ph type="hdr" sz="quarter" idx="4294967295"/>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3315" name="日期占位符 2"/>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a:defRPr/>
            </a:pPr>
            <a:fld id="{5E93587F-CCA4-4744-B097-815D1C45E4C9}" type="datetime1">
              <a:rPr lang="zh-CN" altLang="en-US"/>
              <a:t>2018/6/2</a:t>
            </a:fld>
            <a:endParaRPr lang="zh-CN" altLang="en-US" sz="1200"/>
          </a:p>
        </p:txBody>
      </p:sp>
      <p:sp>
        <p:nvSpPr>
          <p:cNvPr id="10244" name="幻灯片图像占位符 3"/>
          <p:cNvSpPr>
            <a:spLocks noGrp="1" noRot="1" noChangeAspect="1" noChangeArrowheads="1"/>
          </p:cNvSpPr>
          <p:nvPr>
            <p:ph type="sldImg" idx="9"/>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7221"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spcBef>
                <a:spcPct val="30000"/>
              </a:spcBef>
              <a:defRPr/>
            </a:pPr>
            <a:r>
              <a:rPr lang="zh-CN" altLang="en-US" sz="1200">
                <a:sym typeface="+mn-ea"/>
              </a:rPr>
              <a:t>单击此处编辑母版文本样式</a:t>
            </a:r>
          </a:p>
          <a:p>
            <a:pPr eaLnBrk="0" hangingPunct="0">
              <a:spcBef>
                <a:spcPct val="30000"/>
              </a:spcBef>
              <a:defRPr/>
            </a:pPr>
            <a:r>
              <a:rPr lang="zh-CN" altLang="en-US" sz="1200">
                <a:sym typeface="+mn-ea"/>
              </a:rPr>
              <a:t>第二级</a:t>
            </a:r>
          </a:p>
          <a:p>
            <a:pPr eaLnBrk="0" hangingPunct="0">
              <a:spcBef>
                <a:spcPct val="30000"/>
              </a:spcBef>
              <a:defRPr/>
            </a:pPr>
            <a:r>
              <a:rPr lang="zh-CN" altLang="en-US" sz="1200">
                <a:sym typeface="+mn-ea"/>
              </a:rPr>
              <a:t>第三级</a:t>
            </a:r>
          </a:p>
          <a:p>
            <a:pPr eaLnBrk="0" hangingPunct="0">
              <a:spcBef>
                <a:spcPct val="30000"/>
              </a:spcBef>
              <a:defRPr/>
            </a:pPr>
            <a:r>
              <a:rPr lang="zh-CN" altLang="en-US" sz="1200">
                <a:sym typeface="+mn-ea"/>
              </a:rPr>
              <a:t>第四级</a:t>
            </a:r>
          </a:p>
          <a:p>
            <a:pPr eaLnBrk="0" hangingPunct="0">
              <a:spcBef>
                <a:spcPct val="30000"/>
              </a:spcBef>
              <a:defRPr/>
            </a:pPr>
            <a:r>
              <a:rPr lang="zh-CN" altLang="en-US" sz="1200">
                <a:sym typeface="+mn-ea"/>
              </a:rPr>
              <a:t>第五级</a:t>
            </a:r>
          </a:p>
        </p:txBody>
      </p:sp>
      <p:sp>
        <p:nvSpPr>
          <p:cNvPr id="13318" name="页脚占位符 5"/>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3319"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a:defRPr/>
            </a:pPr>
            <a:fld id="{7C5F0202-0FFD-49B9-B05D-703D3770BF7F}" type="slidenum">
              <a:rPr lang="zh-CN" altLang="en-US"/>
              <a:t>‹#›</a:t>
            </a:fld>
            <a:endParaRPr lang="zh-CN" altLang="en-US" sz="1200"/>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a:xfrm>
            <a:off x="1143000" y="685800"/>
            <a:ext cx="4572000" cy="3429000"/>
          </a:xfrm>
        </p:spPr>
      </p:sp>
      <p:sp>
        <p:nvSpPr>
          <p:cNvPr id="12290" name="备注占位符 2"/>
          <p:cNvSpPr>
            <a:spLocks noGrp="1" noChangeArrowheads="1"/>
          </p:cNvSpPr>
          <p:nvPr>
            <p:ph type="body" idx="4294967295"/>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22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06A16618-152A-4EC1-9EB8-F6C9D52168BC}" type="slidenum">
              <a:rPr lang="zh-CN" altLang="en-US" smtClean="0"/>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10</a:t>
            </a:fld>
            <a:endParaRPr lang="zh-CN" altLang="en-US" sz="1200" smtClean="0"/>
          </a:p>
        </p:txBody>
      </p:sp>
    </p:spTree>
    <p:extLst>
      <p:ext uri="{BB962C8B-B14F-4D97-AF65-F5344CB8AC3E}">
        <p14:creationId xmlns:p14="http://schemas.microsoft.com/office/powerpoint/2010/main" val="300279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11</a:t>
            </a:fld>
            <a:endParaRPr lang="zh-CN" altLang="en-US" sz="1200" smtClean="0"/>
          </a:p>
        </p:txBody>
      </p:sp>
    </p:spTree>
    <p:extLst>
      <p:ext uri="{BB962C8B-B14F-4D97-AF65-F5344CB8AC3E}">
        <p14:creationId xmlns:p14="http://schemas.microsoft.com/office/powerpoint/2010/main" val="361731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12</a:t>
            </a:fld>
            <a:endParaRPr lang="zh-CN" altLang="en-US" sz="1200" smtClean="0"/>
          </a:p>
        </p:txBody>
      </p:sp>
    </p:spTree>
    <p:extLst>
      <p:ext uri="{BB962C8B-B14F-4D97-AF65-F5344CB8AC3E}">
        <p14:creationId xmlns:p14="http://schemas.microsoft.com/office/powerpoint/2010/main" val="1859646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13</a:t>
            </a:fld>
            <a:endParaRPr lang="zh-CN" altLang="en-US" sz="1200" smtClean="0"/>
          </a:p>
        </p:txBody>
      </p:sp>
    </p:spTree>
    <p:extLst>
      <p:ext uri="{BB962C8B-B14F-4D97-AF65-F5344CB8AC3E}">
        <p14:creationId xmlns:p14="http://schemas.microsoft.com/office/powerpoint/2010/main" val="133343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14</a:t>
            </a:fld>
            <a:endParaRPr lang="zh-CN" altLang="en-US" sz="1200" smtClean="0"/>
          </a:p>
        </p:txBody>
      </p:sp>
    </p:spTree>
    <p:extLst>
      <p:ext uri="{BB962C8B-B14F-4D97-AF65-F5344CB8AC3E}">
        <p14:creationId xmlns:p14="http://schemas.microsoft.com/office/powerpoint/2010/main" val="174874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15</a:t>
            </a:fld>
            <a:endParaRPr lang="zh-CN" altLang="en-US" sz="1200" smtClean="0"/>
          </a:p>
        </p:txBody>
      </p:sp>
    </p:spTree>
    <p:extLst>
      <p:ext uri="{BB962C8B-B14F-4D97-AF65-F5344CB8AC3E}">
        <p14:creationId xmlns:p14="http://schemas.microsoft.com/office/powerpoint/2010/main" val="1762968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16</a:t>
            </a:fld>
            <a:endParaRPr lang="zh-CN" altLang="en-US" sz="1200" smtClean="0"/>
          </a:p>
        </p:txBody>
      </p:sp>
    </p:spTree>
    <p:extLst>
      <p:ext uri="{BB962C8B-B14F-4D97-AF65-F5344CB8AC3E}">
        <p14:creationId xmlns:p14="http://schemas.microsoft.com/office/powerpoint/2010/main" val="912352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17</a:t>
            </a:fld>
            <a:endParaRPr lang="zh-CN" altLang="en-US" sz="1200" smtClean="0"/>
          </a:p>
        </p:txBody>
      </p:sp>
    </p:spTree>
    <p:extLst>
      <p:ext uri="{BB962C8B-B14F-4D97-AF65-F5344CB8AC3E}">
        <p14:creationId xmlns:p14="http://schemas.microsoft.com/office/powerpoint/2010/main" val="1840016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18</a:t>
            </a:fld>
            <a:endParaRPr lang="zh-CN" altLang="en-US" sz="1200" smtClean="0"/>
          </a:p>
        </p:txBody>
      </p:sp>
    </p:spTree>
    <p:extLst>
      <p:ext uri="{BB962C8B-B14F-4D97-AF65-F5344CB8AC3E}">
        <p14:creationId xmlns:p14="http://schemas.microsoft.com/office/powerpoint/2010/main" val="1892402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19</a:t>
            </a:fld>
            <a:endParaRPr lang="zh-CN" altLang="en-US" sz="1200" smtClean="0"/>
          </a:p>
        </p:txBody>
      </p:sp>
    </p:spTree>
    <p:extLst>
      <p:ext uri="{BB962C8B-B14F-4D97-AF65-F5344CB8AC3E}">
        <p14:creationId xmlns:p14="http://schemas.microsoft.com/office/powerpoint/2010/main" val="418933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a:t>
            </a:fld>
            <a:endParaRPr lang="zh-CN" alt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20</a:t>
            </a:fld>
            <a:endParaRPr lang="zh-CN" altLang="en-US" sz="1200" smtClean="0"/>
          </a:p>
        </p:txBody>
      </p:sp>
    </p:spTree>
    <p:extLst>
      <p:ext uri="{BB962C8B-B14F-4D97-AF65-F5344CB8AC3E}">
        <p14:creationId xmlns:p14="http://schemas.microsoft.com/office/powerpoint/2010/main" val="194310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21</a:t>
            </a:fld>
            <a:endParaRPr lang="zh-CN" altLang="en-US" sz="1200" smtClean="0"/>
          </a:p>
        </p:txBody>
      </p:sp>
    </p:spTree>
    <p:extLst>
      <p:ext uri="{BB962C8B-B14F-4D97-AF65-F5344CB8AC3E}">
        <p14:creationId xmlns:p14="http://schemas.microsoft.com/office/powerpoint/2010/main" val="1801847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22</a:t>
            </a:fld>
            <a:endParaRPr lang="zh-CN" altLang="en-US" sz="1200" smtClean="0"/>
          </a:p>
        </p:txBody>
      </p:sp>
    </p:spTree>
    <p:extLst>
      <p:ext uri="{BB962C8B-B14F-4D97-AF65-F5344CB8AC3E}">
        <p14:creationId xmlns:p14="http://schemas.microsoft.com/office/powerpoint/2010/main" val="3857105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23</a:t>
            </a:fld>
            <a:endParaRPr lang="zh-CN" altLang="en-US" sz="1200" smtClean="0"/>
          </a:p>
        </p:txBody>
      </p:sp>
    </p:spTree>
    <p:extLst>
      <p:ext uri="{BB962C8B-B14F-4D97-AF65-F5344CB8AC3E}">
        <p14:creationId xmlns:p14="http://schemas.microsoft.com/office/powerpoint/2010/main" val="832935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24</a:t>
            </a:fld>
            <a:endParaRPr lang="zh-CN" altLang="en-US" sz="1200" smtClean="0"/>
          </a:p>
        </p:txBody>
      </p:sp>
    </p:spTree>
    <p:extLst>
      <p:ext uri="{BB962C8B-B14F-4D97-AF65-F5344CB8AC3E}">
        <p14:creationId xmlns:p14="http://schemas.microsoft.com/office/powerpoint/2010/main" val="286343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a:t>
            </a:fld>
            <a:endParaRPr lang="zh-CN" altLang="en-US" sz="1200" smtClean="0"/>
          </a:p>
        </p:txBody>
      </p:sp>
    </p:spTree>
    <p:extLst>
      <p:ext uri="{BB962C8B-B14F-4D97-AF65-F5344CB8AC3E}">
        <p14:creationId xmlns:p14="http://schemas.microsoft.com/office/powerpoint/2010/main" val="378304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a:t>
            </a:fld>
            <a:endParaRPr lang="zh-CN" altLang="en-US" sz="1200" smtClean="0"/>
          </a:p>
        </p:txBody>
      </p:sp>
    </p:spTree>
    <p:extLst>
      <p:ext uri="{BB962C8B-B14F-4D97-AF65-F5344CB8AC3E}">
        <p14:creationId xmlns:p14="http://schemas.microsoft.com/office/powerpoint/2010/main" val="3170258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5</a:t>
            </a:fld>
            <a:endParaRPr lang="zh-CN" altLang="en-US" sz="1200" smtClean="0"/>
          </a:p>
        </p:txBody>
      </p:sp>
    </p:spTree>
    <p:extLst>
      <p:ext uri="{BB962C8B-B14F-4D97-AF65-F5344CB8AC3E}">
        <p14:creationId xmlns:p14="http://schemas.microsoft.com/office/powerpoint/2010/main" val="297460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6</a:t>
            </a:fld>
            <a:endParaRPr lang="zh-CN" altLang="en-US" sz="1200" smtClean="0"/>
          </a:p>
        </p:txBody>
      </p:sp>
    </p:spTree>
    <p:extLst>
      <p:ext uri="{BB962C8B-B14F-4D97-AF65-F5344CB8AC3E}">
        <p14:creationId xmlns:p14="http://schemas.microsoft.com/office/powerpoint/2010/main" val="257425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7</a:t>
            </a:fld>
            <a:endParaRPr lang="zh-CN" altLang="en-US" sz="1200" smtClean="0"/>
          </a:p>
        </p:txBody>
      </p:sp>
    </p:spTree>
    <p:extLst>
      <p:ext uri="{BB962C8B-B14F-4D97-AF65-F5344CB8AC3E}">
        <p14:creationId xmlns:p14="http://schemas.microsoft.com/office/powerpoint/2010/main" val="304590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8</a:t>
            </a:fld>
            <a:endParaRPr lang="zh-CN" altLang="en-US" sz="1200" smtClean="0"/>
          </a:p>
        </p:txBody>
      </p:sp>
    </p:spTree>
    <p:extLst>
      <p:ext uri="{BB962C8B-B14F-4D97-AF65-F5344CB8AC3E}">
        <p14:creationId xmlns:p14="http://schemas.microsoft.com/office/powerpoint/2010/main" val="281916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9</a:t>
            </a:fld>
            <a:endParaRPr lang="zh-CN" altLang="en-US" sz="1200" smtClean="0"/>
          </a:p>
        </p:txBody>
      </p:sp>
    </p:spTree>
    <p:extLst>
      <p:ext uri="{BB962C8B-B14F-4D97-AF65-F5344CB8AC3E}">
        <p14:creationId xmlns:p14="http://schemas.microsoft.com/office/powerpoint/2010/main" val="297359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F8217CA-479F-4313-B042-A5625C85258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01204" y="2336800"/>
            <a:ext cx="6216254" cy="259080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886BE623-43E2-4DE3-B2D7-AABD224BE73A}"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4E59F1BD-95E7-449F-91F0-191BE8858898}"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2E9C5D0D-D2A4-40BA-9498-90845B3CB7B2}"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0162B4AE-ED11-485E-B269-FBBF4B514565}"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771525" y="2228850"/>
            <a:ext cx="4106466" cy="2743200"/>
          </a:xfrm>
          <a:prstGeom prst="rect">
            <a:avLst/>
          </a:prstGeom>
          <a:solidFill>
            <a:srgbClr val="001B29"/>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30B1E88F-D608-4F38-A696-3CAA1DE61E81}"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514457" y="1371654"/>
            <a:ext cx="5257662" cy="4648078"/>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31C92690-DCBA-46A7-A556-5DE0EFDB6C4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2" y="685800"/>
            <a:ext cx="8365331"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903686" y="2222500"/>
            <a:ext cx="7325915" cy="3873500"/>
          </a:xfrm>
          <a:prstGeom prst="rect">
            <a:avLst/>
          </a:prstGeom>
          <a:solidFill>
            <a:srgbClr val="001B2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95951117-EAB5-4F53-9769-DA0F49A0468D}"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628753" y="1295459"/>
            <a:ext cx="7749243" cy="5105265"/>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F48A4675-95BD-4D1C-8555-AC913BD9ACA3}"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2018/6/2</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C07FA2AD-AD6D-411B-96AA-1F867021C1D5}"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3353131-B550-4809-9236-BB84B398F38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982647BD-BE83-4D99-9982-6C93BE47DEE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B8EE42D-37C2-42F5-A12D-DA9543E580F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4339A27A-5DF9-4CC1-B5A5-FB4D2BBBBC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5BBB8127-1E71-4FE2-9013-6CAFEECAB2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CD34496F-D61C-4C86-8979-33FE163D41D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2018/6/2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3A7C90A9-4D1A-4581-94D3-F1619716125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9540E0F-CC5D-4A2C-9037-1E5DCA97CD7C}" type="datetime1">
              <a:rPr lang="zh-CN" altLang="en-US" smtClean="0"/>
              <a:t>2018/6/2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7A85211-4820-460D-B6F9-D62B403D482D}" type="slidenum">
              <a:rPr lang="zh-CN" altLang="en-US" smtClean="0"/>
              <a:t>‹#›</a:t>
            </a:fld>
            <a:endParaRPr lang="zh-CN" altLang="en-US"/>
          </a:p>
        </p:txBody>
      </p:sp>
      <p:pic>
        <p:nvPicPr>
          <p:cNvPr id="7" name="图片 2"/>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89296" y="0"/>
            <a:ext cx="934759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2.gif"/></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3.gif"/><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54.gif"/></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3.xml"/><Relationship Id="rId7" Type="http://schemas.openxmlformats.org/officeDocument/2006/relationships/image" Target="../media/image81.png"/><Relationship Id="rId2" Type="http://schemas.openxmlformats.org/officeDocument/2006/relationships/slideLayout" Target="../slideLayouts/slideLayout8.xml"/><Relationship Id="rId1" Type="http://schemas.openxmlformats.org/officeDocument/2006/relationships/video" Target="file:///C:\Users\liygu\Documents\a.swf" TargetMode="Externa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8600" y="3244453"/>
            <a:ext cx="5372100" cy="923330"/>
          </a:xfrm>
          <a:prstGeom prst="rect">
            <a:avLst/>
          </a:prstGeom>
        </p:spPr>
        <p:txBody>
          <a:bodyPr>
            <a:spAutoFit/>
          </a:bodyPr>
          <a:lstStyle/>
          <a:p>
            <a:pPr algn="ctr" eaLnBrk="0" hangingPunct="0">
              <a:buFontTx/>
              <a:buNone/>
              <a:defRPr/>
            </a:pPr>
            <a:r>
              <a:rPr lang="zh-CN" altLang="en-US" sz="5400" b="1" dirty="0">
                <a:effectLst>
                  <a:outerShdw blurRad="38100" dist="38100" dir="2700000" algn="tl">
                    <a:srgbClr val="000000">
                      <a:alpha val="43137"/>
                    </a:srgbClr>
                  </a:outerShdw>
                </a:effectLst>
                <a:latin typeface="全新硬笔行书简" panose="02010600040101010101" pitchFamily="2" charset="-122"/>
                <a:ea typeface="全新硬笔行书简" panose="02010600040101010101" pitchFamily="2" charset="-122"/>
                <a:cs typeface="方正静蕾简体" panose="02000000000000000000" pitchFamily="2" charset="-122"/>
                <a:sym typeface="+mn-ea"/>
              </a:rPr>
              <a:t>数值计算方法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381110" y="1622753"/>
                <a:ext cx="8305582" cy="8695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baseline="30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num>
                        <m:den>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den>
                      </m:f>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81110" y="1622753"/>
                <a:ext cx="8305582" cy="8695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81110" y="2514624"/>
                <a:ext cx="8305586" cy="3115596"/>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若记</a:t>
                </a:r>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baseline="30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形成的序列</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满足</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lim>
                          </m:limLow>
                        </m:fName>
                        <m:e>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func>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从而序列</a:t>
                </a:r>
                <a: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比</a:t>
                </a:r>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序列</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收敛到</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的速度更快。这种加快迭代序列收敛速度的方法，称为</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埃特金加速方法</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81110" y="2514624"/>
                <a:ext cx="8305586" cy="3115596"/>
              </a:xfrm>
              <a:prstGeom prst="rect">
                <a:avLst/>
              </a:prstGeom>
              <a:blipFill>
                <a:blip r:embed="rId4"/>
                <a:stretch>
                  <a:fillRect l="-1175" t="-1566" b="-3718"/>
                </a:stretch>
              </a:blipFill>
            </p:spPr>
            <p:txBody>
              <a:bodyPr/>
              <a:lstStyle/>
              <a:p>
                <a:r>
                  <a:rPr lang="zh-CN" altLang="en-US">
                    <a:noFill/>
                  </a:rPr>
                  <a:t> </a:t>
                </a:r>
              </a:p>
            </p:txBody>
          </p:sp>
        </mc:Fallback>
      </mc:AlternateContent>
      <p:sp>
        <p:nvSpPr>
          <p:cNvPr id="7" name="矩形 6"/>
          <p:cNvSpPr/>
          <p:nvPr/>
        </p:nvSpPr>
        <p:spPr>
          <a:xfrm>
            <a:off x="457308" y="228684"/>
            <a:ext cx="8305586" cy="646331"/>
          </a:xfrm>
          <a:prstGeom prst="rect">
            <a:avLst/>
          </a:prstGeom>
        </p:spPr>
        <p:txBody>
          <a:bodyPr wrap="square">
            <a:spAutoFit/>
          </a:bodyPr>
          <a:lstStyle/>
          <a:p>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2.1  </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埃特金</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(Aitken)</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加速方法</a:t>
            </a:r>
            <a:endPar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533510" y="762070"/>
                <a:ext cx="8305586" cy="859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33510" y="762070"/>
                <a:ext cx="8305586" cy="85933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10775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1000"/>
                                        <p:tgtEl>
                                          <p:spTgt spid="6">
                                            <p:txEl>
                                              <p:pRg st="1" end="1"/>
                                            </p:txEl>
                                          </p:spTgt>
                                        </p:tgtEl>
                                      </p:cBhvr>
                                    </p:animEffect>
                                    <p:anim calcmode="lin" valueType="num">
                                      <p:cBhvr>
                                        <p:cTn id="3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1000"/>
                                        <p:tgtEl>
                                          <p:spTgt spid="6">
                                            <p:txEl>
                                              <p:pRg st="2" end="2"/>
                                            </p:txEl>
                                          </p:spTgt>
                                        </p:tgtEl>
                                      </p:cBhvr>
                                    </p:animEffect>
                                    <p:anim calcmode="lin" valueType="num">
                                      <p:cBhvr>
                                        <p:cTn id="4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4" end="4"/>
                                            </p:txEl>
                                          </p:spTgt>
                                        </p:tgtEl>
                                        <p:attrNameLst>
                                          <p:attrName>style.visibility</p:attrName>
                                        </p:attrNameLst>
                                      </p:cBhvr>
                                      <p:to>
                                        <p:strVal val="visible"/>
                                      </p:to>
                                    </p:set>
                                    <p:animEffect transition="in" filter="fade">
                                      <p:cBhvr>
                                        <p:cTn id="56" dur="1000"/>
                                        <p:tgtEl>
                                          <p:spTgt spid="6">
                                            <p:txEl>
                                              <p:pRg st="4" end="4"/>
                                            </p:txEl>
                                          </p:spTgt>
                                        </p:tgtEl>
                                      </p:cBhvr>
                                    </p:animEffect>
                                    <p:anim calcmode="lin" valueType="num">
                                      <p:cBhvr>
                                        <p:cTn id="5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308" y="228684"/>
            <a:ext cx="8305586" cy="646331"/>
          </a:xfrm>
          <a:prstGeom prst="rect">
            <a:avLst/>
          </a:prstGeom>
        </p:spPr>
        <p:txBody>
          <a:bodyPr wrap="square">
            <a:spAutoFit/>
          </a:bodyPr>
          <a:lstStyle/>
          <a:p>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2.1  </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埃特金</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(Aitken)</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加速方法</a:t>
            </a:r>
            <a:endPar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533510" y="762070"/>
                <a:ext cx="8305586" cy="995144"/>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例：用迭代函数</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求方程</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的根，并用</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Aitken</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方法加速。</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33510" y="762070"/>
                <a:ext cx="8305586" cy="995144"/>
              </a:xfrm>
              <a:prstGeom prst="rect">
                <a:avLst/>
              </a:prstGeom>
              <a:blipFill>
                <a:blip r:embed="rId3"/>
                <a:stretch>
                  <a:fillRect l="-1175" b="-13497"/>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3993479590"/>
              </p:ext>
            </p:extLst>
          </p:nvPr>
        </p:nvGraphicFramePr>
        <p:xfrm>
          <a:off x="1524000" y="1681448"/>
          <a:ext cx="1828832" cy="2966720"/>
        </p:xfrm>
        <a:graphic>
          <a:graphicData uri="http://schemas.openxmlformats.org/drawingml/2006/table">
            <a:tbl>
              <a:tblPr firstRow="1" bandRow="1">
                <a:tableStyleId>{5C22544A-7EE6-4342-B048-85BDC9FD1C3A}</a:tableStyleId>
              </a:tblPr>
              <a:tblGrid>
                <a:gridCol w="366774">
                  <a:extLst>
                    <a:ext uri="{9D8B030D-6E8A-4147-A177-3AD203B41FA5}">
                      <a16:colId xmlns:a16="http://schemas.microsoft.com/office/drawing/2014/main" val="764831441"/>
                    </a:ext>
                  </a:extLst>
                </a:gridCol>
                <a:gridCol w="1462058">
                  <a:extLst>
                    <a:ext uri="{9D8B030D-6E8A-4147-A177-3AD203B41FA5}">
                      <a16:colId xmlns:a16="http://schemas.microsoft.com/office/drawing/2014/main" val="1747609824"/>
                    </a:ext>
                  </a:extLst>
                </a:gridCol>
              </a:tblGrid>
              <a:tr h="370840">
                <a:tc>
                  <a:txBody>
                    <a:bodyPr/>
                    <a:lstStyle/>
                    <a:p>
                      <a:r>
                        <a:rPr lang="en-US" altLang="zh-CN" dirty="0" smtClean="0"/>
                        <a:t>k</a:t>
                      </a:r>
                      <a:endParaRPr lang="zh-CN" altLang="en-US" dirty="0"/>
                    </a:p>
                  </a:txBody>
                  <a:tcPr/>
                </a:tc>
                <a:tc>
                  <a:txBody>
                    <a:bodyPr/>
                    <a:lstStyle/>
                    <a:p>
                      <a:r>
                        <a:rPr lang="zh-CN" altLang="en-US" dirty="0" smtClean="0"/>
                        <a:t>迭代</a:t>
                      </a:r>
                      <a:endParaRPr lang="zh-CN" altLang="en-US" dirty="0"/>
                    </a:p>
                  </a:txBody>
                  <a:tcPr/>
                </a:tc>
                <a:extLst>
                  <a:ext uri="{0D108BD9-81ED-4DB2-BD59-A6C34878D82A}">
                    <a16:rowId xmlns:a16="http://schemas.microsoft.com/office/drawing/2014/main" val="566376100"/>
                  </a:ext>
                </a:extLst>
              </a:tr>
              <a:tr h="370840">
                <a:tc>
                  <a:txBody>
                    <a:bodyPr/>
                    <a:lstStyle/>
                    <a:p>
                      <a:r>
                        <a:rPr lang="en-US" altLang="zh-CN" dirty="0" smtClean="0"/>
                        <a:t>0</a:t>
                      </a:r>
                      <a:endParaRPr lang="zh-CN" altLang="en-US" dirty="0"/>
                    </a:p>
                  </a:txBody>
                  <a:tcPr/>
                </a:tc>
                <a:tc>
                  <a:txBody>
                    <a:bodyPr/>
                    <a:lstStyle/>
                    <a:p>
                      <a:r>
                        <a:rPr lang="en-US" altLang="zh-CN" dirty="0" smtClean="0"/>
                        <a:t>1.4</a:t>
                      </a:r>
                      <a:endParaRPr lang="zh-CN" altLang="en-US" dirty="0"/>
                    </a:p>
                  </a:txBody>
                  <a:tcPr/>
                </a:tc>
                <a:extLst>
                  <a:ext uri="{0D108BD9-81ED-4DB2-BD59-A6C34878D82A}">
                    <a16:rowId xmlns:a16="http://schemas.microsoft.com/office/drawing/2014/main" val="2619726894"/>
                  </a:ext>
                </a:extLst>
              </a:tr>
              <a:tr h="370840">
                <a:tc>
                  <a:txBody>
                    <a:bodyPr/>
                    <a:lstStyle/>
                    <a:p>
                      <a:r>
                        <a:rPr lang="en-US" altLang="zh-CN" dirty="0" smtClean="0"/>
                        <a:t>1</a:t>
                      </a:r>
                      <a:endParaRPr lang="zh-CN" altLang="en-US" dirty="0"/>
                    </a:p>
                  </a:txBody>
                  <a:tcPr/>
                </a:tc>
                <a:tc>
                  <a:txBody>
                    <a:bodyPr/>
                    <a:lstStyle/>
                    <a:p>
                      <a:r>
                        <a:rPr lang="en-US" altLang="zh-CN" dirty="0" smtClean="0"/>
                        <a:t>1.465306122</a:t>
                      </a:r>
                      <a:endParaRPr lang="zh-CN" altLang="en-US" dirty="0"/>
                    </a:p>
                  </a:txBody>
                  <a:tcPr/>
                </a:tc>
                <a:extLst>
                  <a:ext uri="{0D108BD9-81ED-4DB2-BD59-A6C34878D82A}">
                    <a16:rowId xmlns:a16="http://schemas.microsoft.com/office/drawing/2014/main" val="1048513870"/>
                  </a:ext>
                </a:extLst>
              </a:tr>
              <a:tr h="370840">
                <a:tc>
                  <a:txBody>
                    <a:bodyPr/>
                    <a:lstStyle/>
                    <a:p>
                      <a:r>
                        <a:rPr lang="en-US" altLang="zh-CN" dirty="0" smtClean="0"/>
                        <a:t>2</a:t>
                      </a:r>
                      <a:endParaRPr lang="zh-CN" altLang="en-US" dirty="0"/>
                    </a:p>
                  </a:txBody>
                  <a:tcPr/>
                </a:tc>
                <a:tc>
                  <a:txBody>
                    <a:bodyPr/>
                    <a:lstStyle/>
                    <a:p>
                      <a:r>
                        <a:rPr lang="en-US" altLang="zh-CN" dirty="0" smtClean="0"/>
                        <a:t>1.431262631</a:t>
                      </a:r>
                      <a:endParaRPr lang="zh-CN" altLang="en-US" dirty="0"/>
                    </a:p>
                  </a:txBody>
                  <a:tcPr/>
                </a:tc>
                <a:extLst>
                  <a:ext uri="{0D108BD9-81ED-4DB2-BD59-A6C34878D82A}">
                    <a16:rowId xmlns:a16="http://schemas.microsoft.com/office/drawing/2014/main" val="1077187640"/>
                  </a:ext>
                </a:extLst>
              </a:tr>
              <a:tr h="370840">
                <a:tc>
                  <a:txBody>
                    <a:bodyPr/>
                    <a:lstStyle/>
                    <a:p>
                      <a:r>
                        <a:rPr lang="en-US" altLang="zh-CN" dirty="0" smtClean="0"/>
                        <a:t>3</a:t>
                      </a:r>
                      <a:endParaRPr lang="zh-CN" altLang="en-US" dirty="0"/>
                    </a:p>
                  </a:txBody>
                  <a:tcPr/>
                </a:tc>
                <a:tc>
                  <a:txBody>
                    <a:bodyPr/>
                    <a:lstStyle/>
                    <a:p>
                      <a:r>
                        <a:rPr lang="en-US" altLang="zh-CN" dirty="0" smtClean="0"/>
                        <a:t>1.447869874</a:t>
                      </a:r>
                      <a:endParaRPr lang="zh-CN" altLang="en-US" dirty="0"/>
                    </a:p>
                  </a:txBody>
                  <a:tcPr/>
                </a:tc>
                <a:extLst>
                  <a:ext uri="{0D108BD9-81ED-4DB2-BD59-A6C34878D82A}">
                    <a16:rowId xmlns:a16="http://schemas.microsoft.com/office/drawing/2014/main" val="898630374"/>
                  </a:ext>
                </a:extLst>
              </a:tr>
              <a:tr h="370840">
                <a:tc>
                  <a:txBody>
                    <a:bodyPr/>
                    <a:lstStyle/>
                    <a:p>
                      <a:r>
                        <a:rPr lang="en-US" altLang="zh-CN" dirty="0" smtClean="0"/>
                        <a:t>4</a:t>
                      </a:r>
                      <a:endParaRPr lang="zh-CN" altLang="en-US" dirty="0"/>
                    </a:p>
                  </a:txBody>
                  <a:tcPr/>
                </a:tc>
                <a:tc>
                  <a:txBody>
                    <a:bodyPr/>
                    <a:lstStyle/>
                    <a:p>
                      <a:r>
                        <a:rPr lang="en-US" altLang="zh-CN" dirty="0" smtClean="0"/>
                        <a:t>1.439472101</a:t>
                      </a:r>
                      <a:endParaRPr lang="zh-CN" altLang="en-US" dirty="0"/>
                    </a:p>
                  </a:txBody>
                  <a:tcPr/>
                </a:tc>
                <a:extLst>
                  <a:ext uri="{0D108BD9-81ED-4DB2-BD59-A6C34878D82A}">
                    <a16:rowId xmlns:a16="http://schemas.microsoft.com/office/drawing/2014/main" val="2605434497"/>
                  </a:ext>
                </a:extLst>
              </a:tr>
              <a:tr h="370840">
                <a:tc>
                  <a:txBody>
                    <a:bodyPr/>
                    <a:lstStyle/>
                    <a:p>
                      <a:r>
                        <a:rPr lang="en-US" altLang="zh-CN" dirty="0" smtClean="0"/>
                        <a:t>5</a:t>
                      </a:r>
                      <a:endParaRPr lang="zh-CN" altLang="en-US" dirty="0"/>
                    </a:p>
                  </a:txBody>
                  <a:tcPr/>
                </a:tc>
                <a:tc>
                  <a:txBody>
                    <a:bodyPr/>
                    <a:lstStyle/>
                    <a:p>
                      <a:r>
                        <a:rPr lang="en-US" altLang="zh-CN" dirty="0" smtClean="0"/>
                        <a:t>1.443646349</a:t>
                      </a:r>
                      <a:endParaRPr lang="zh-CN" altLang="en-US" dirty="0"/>
                    </a:p>
                  </a:txBody>
                  <a:tcPr/>
                </a:tc>
                <a:extLst>
                  <a:ext uri="{0D108BD9-81ED-4DB2-BD59-A6C34878D82A}">
                    <a16:rowId xmlns:a16="http://schemas.microsoft.com/office/drawing/2014/main" val="3977543529"/>
                  </a:ext>
                </a:extLst>
              </a:tr>
              <a:tr h="370840">
                <a:tc>
                  <a:txBody>
                    <a:bodyPr/>
                    <a:lstStyle/>
                    <a:p>
                      <a:r>
                        <a:rPr lang="en-US" altLang="zh-CN" dirty="0" smtClean="0"/>
                        <a:t>6</a:t>
                      </a:r>
                      <a:endParaRPr lang="zh-CN" altLang="en-US" dirty="0"/>
                    </a:p>
                  </a:txBody>
                  <a:tcPr/>
                </a:tc>
                <a:tc>
                  <a:txBody>
                    <a:bodyPr/>
                    <a:lstStyle/>
                    <a:p>
                      <a:r>
                        <a:rPr lang="en-US" altLang="zh-CN" dirty="0" smtClean="0"/>
                        <a:t>1.441553208</a:t>
                      </a:r>
                      <a:endParaRPr lang="zh-CN" altLang="en-US" dirty="0"/>
                    </a:p>
                  </a:txBody>
                  <a:tcPr/>
                </a:tc>
                <a:extLst>
                  <a:ext uri="{0D108BD9-81ED-4DB2-BD59-A6C34878D82A}">
                    <a16:rowId xmlns:a16="http://schemas.microsoft.com/office/drawing/2014/main" val="2411643978"/>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635581149"/>
              </p:ext>
            </p:extLst>
          </p:nvPr>
        </p:nvGraphicFramePr>
        <p:xfrm>
          <a:off x="6248356" y="1676446"/>
          <a:ext cx="1524000" cy="2966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092980196"/>
                    </a:ext>
                  </a:extLst>
                </a:gridCol>
              </a:tblGrid>
              <a:tr h="370840">
                <a:tc>
                  <a:txBody>
                    <a:bodyPr/>
                    <a:lstStyle/>
                    <a:p>
                      <a:r>
                        <a:rPr lang="zh-CN" altLang="en-US" dirty="0" smtClean="0"/>
                        <a:t>加速三次</a:t>
                      </a:r>
                      <a:endParaRPr lang="zh-CN" altLang="en-US" dirty="0"/>
                    </a:p>
                  </a:txBody>
                  <a:tcPr/>
                </a:tc>
                <a:extLst>
                  <a:ext uri="{0D108BD9-81ED-4DB2-BD59-A6C34878D82A}">
                    <a16:rowId xmlns:a16="http://schemas.microsoft.com/office/drawing/2014/main" val="3323314987"/>
                  </a:ext>
                </a:extLst>
              </a:tr>
              <a:tr h="370840">
                <a:tc>
                  <a:txBody>
                    <a:bodyPr/>
                    <a:lstStyle/>
                    <a:p>
                      <a:endParaRPr lang="zh-CN" altLang="en-US" dirty="0"/>
                    </a:p>
                  </a:txBody>
                  <a:tcPr/>
                </a:tc>
                <a:extLst>
                  <a:ext uri="{0D108BD9-81ED-4DB2-BD59-A6C34878D82A}">
                    <a16:rowId xmlns:a16="http://schemas.microsoft.com/office/drawing/2014/main" val="2753255344"/>
                  </a:ext>
                </a:extLst>
              </a:tr>
              <a:tr h="370840">
                <a:tc>
                  <a:txBody>
                    <a:bodyPr/>
                    <a:lstStyle/>
                    <a:p>
                      <a:endParaRPr lang="zh-CN" altLang="en-US" dirty="0"/>
                    </a:p>
                  </a:txBody>
                  <a:tcPr/>
                </a:tc>
                <a:extLst>
                  <a:ext uri="{0D108BD9-81ED-4DB2-BD59-A6C34878D82A}">
                    <a16:rowId xmlns:a16="http://schemas.microsoft.com/office/drawing/2014/main" val="1830429945"/>
                  </a:ext>
                </a:extLst>
              </a:tr>
              <a:tr h="370840">
                <a:tc>
                  <a:txBody>
                    <a:bodyPr/>
                    <a:lstStyle/>
                    <a:p>
                      <a:endParaRPr lang="zh-CN" altLang="en-US" dirty="0"/>
                    </a:p>
                  </a:txBody>
                  <a:tcPr/>
                </a:tc>
                <a:extLst>
                  <a:ext uri="{0D108BD9-81ED-4DB2-BD59-A6C34878D82A}">
                    <a16:rowId xmlns:a16="http://schemas.microsoft.com/office/drawing/2014/main" val="2755859666"/>
                  </a:ext>
                </a:extLst>
              </a:tr>
              <a:tr h="370840">
                <a:tc>
                  <a:txBody>
                    <a:bodyPr/>
                    <a:lstStyle/>
                    <a:p>
                      <a:r>
                        <a:rPr lang="en-US" altLang="zh-CN" dirty="0" smtClean="0"/>
                        <a:t>1.442249575</a:t>
                      </a:r>
                      <a:endParaRPr lang="zh-CN" altLang="en-US" dirty="0"/>
                    </a:p>
                  </a:txBody>
                  <a:tcPr/>
                </a:tc>
                <a:extLst>
                  <a:ext uri="{0D108BD9-81ED-4DB2-BD59-A6C34878D82A}">
                    <a16:rowId xmlns:a16="http://schemas.microsoft.com/office/drawing/2014/main" val="557315161"/>
                  </a:ext>
                </a:extLst>
              </a:tr>
              <a:tr h="370840">
                <a:tc>
                  <a:txBody>
                    <a:bodyPr/>
                    <a:lstStyle/>
                    <a:p>
                      <a:endParaRPr lang="zh-CN" altLang="en-US" dirty="0"/>
                    </a:p>
                  </a:txBody>
                  <a:tcPr/>
                </a:tc>
                <a:extLst>
                  <a:ext uri="{0D108BD9-81ED-4DB2-BD59-A6C34878D82A}">
                    <a16:rowId xmlns:a16="http://schemas.microsoft.com/office/drawing/2014/main" val="1095209735"/>
                  </a:ext>
                </a:extLst>
              </a:tr>
              <a:tr h="370840">
                <a:tc>
                  <a:txBody>
                    <a:bodyPr/>
                    <a:lstStyle/>
                    <a:p>
                      <a:endParaRPr lang="zh-CN" altLang="en-US" dirty="0"/>
                    </a:p>
                  </a:txBody>
                  <a:tcPr/>
                </a:tc>
                <a:extLst>
                  <a:ext uri="{0D108BD9-81ED-4DB2-BD59-A6C34878D82A}">
                    <a16:rowId xmlns:a16="http://schemas.microsoft.com/office/drawing/2014/main" val="2693462223"/>
                  </a:ext>
                </a:extLst>
              </a:tr>
              <a:tr h="370840">
                <a:tc>
                  <a:txBody>
                    <a:bodyPr/>
                    <a:lstStyle/>
                    <a:p>
                      <a:endParaRPr lang="zh-CN" altLang="en-US" dirty="0"/>
                    </a:p>
                  </a:txBody>
                  <a:tcPr/>
                </a:tc>
                <a:extLst>
                  <a:ext uri="{0D108BD9-81ED-4DB2-BD59-A6C34878D82A}">
                    <a16:rowId xmlns:a16="http://schemas.microsoft.com/office/drawing/2014/main" val="115480653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58560924"/>
              </p:ext>
            </p:extLst>
          </p:nvPr>
        </p:nvGraphicFramePr>
        <p:xfrm>
          <a:off x="3352832" y="1676446"/>
          <a:ext cx="1447762" cy="2966720"/>
        </p:xfrm>
        <a:graphic>
          <a:graphicData uri="http://schemas.openxmlformats.org/drawingml/2006/table">
            <a:tbl>
              <a:tblPr firstRow="1" bandRow="1">
                <a:tableStyleId>{5C22544A-7EE6-4342-B048-85BDC9FD1C3A}</a:tableStyleId>
              </a:tblPr>
              <a:tblGrid>
                <a:gridCol w="1447762">
                  <a:extLst>
                    <a:ext uri="{9D8B030D-6E8A-4147-A177-3AD203B41FA5}">
                      <a16:colId xmlns:a16="http://schemas.microsoft.com/office/drawing/2014/main" val="542486076"/>
                    </a:ext>
                  </a:extLst>
                </a:gridCol>
              </a:tblGrid>
              <a:tr h="370840">
                <a:tc>
                  <a:txBody>
                    <a:bodyPr/>
                    <a:lstStyle/>
                    <a:p>
                      <a:r>
                        <a:rPr lang="zh-CN" altLang="en-US" dirty="0" smtClean="0"/>
                        <a:t>加速一次</a:t>
                      </a:r>
                      <a:endParaRPr lang="zh-CN" altLang="en-US" dirty="0"/>
                    </a:p>
                  </a:txBody>
                  <a:tcPr/>
                </a:tc>
                <a:extLst>
                  <a:ext uri="{0D108BD9-81ED-4DB2-BD59-A6C34878D82A}">
                    <a16:rowId xmlns:a16="http://schemas.microsoft.com/office/drawing/2014/main" val="2778801814"/>
                  </a:ext>
                </a:extLst>
              </a:tr>
              <a:tr h="370840">
                <a:tc>
                  <a:txBody>
                    <a:bodyPr/>
                    <a:lstStyle/>
                    <a:p>
                      <a:endParaRPr lang="zh-CN" altLang="en-US" dirty="0"/>
                    </a:p>
                  </a:txBody>
                  <a:tcPr/>
                </a:tc>
                <a:extLst>
                  <a:ext uri="{0D108BD9-81ED-4DB2-BD59-A6C34878D82A}">
                    <a16:rowId xmlns:a16="http://schemas.microsoft.com/office/drawing/2014/main" val="992974578"/>
                  </a:ext>
                </a:extLst>
              </a:tr>
              <a:tr h="370840">
                <a:tc>
                  <a:txBody>
                    <a:bodyPr/>
                    <a:lstStyle/>
                    <a:p>
                      <a:r>
                        <a:rPr lang="en-US" altLang="zh-CN" dirty="0" smtClean="0"/>
                        <a:t>1.442928095</a:t>
                      </a:r>
                      <a:endParaRPr lang="zh-CN" altLang="en-US" dirty="0"/>
                    </a:p>
                  </a:txBody>
                  <a:tcPr/>
                </a:tc>
                <a:extLst>
                  <a:ext uri="{0D108BD9-81ED-4DB2-BD59-A6C34878D82A}">
                    <a16:rowId xmlns:a16="http://schemas.microsoft.com/office/drawing/2014/main" val="2292186383"/>
                  </a:ext>
                </a:extLst>
              </a:tr>
              <a:tr h="370840">
                <a:tc>
                  <a:txBody>
                    <a:bodyPr/>
                    <a:lstStyle/>
                    <a:p>
                      <a:r>
                        <a:rPr lang="en-US" altLang="zh-CN" dirty="0" smtClean="0"/>
                        <a:t>1.442424730</a:t>
                      </a:r>
                      <a:endParaRPr lang="zh-CN" altLang="en-US" dirty="0"/>
                    </a:p>
                  </a:txBody>
                  <a:tcPr/>
                </a:tc>
                <a:extLst>
                  <a:ext uri="{0D108BD9-81ED-4DB2-BD59-A6C34878D82A}">
                    <a16:rowId xmlns:a16="http://schemas.microsoft.com/office/drawing/2014/main" val="197117816"/>
                  </a:ext>
                </a:extLst>
              </a:tr>
              <a:tr h="370840">
                <a:tc>
                  <a:txBody>
                    <a:bodyPr/>
                    <a:lstStyle/>
                    <a:p>
                      <a:r>
                        <a:rPr lang="en-US" altLang="zh-CN" dirty="0" smtClean="0"/>
                        <a:t>1.442292439</a:t>
                      </a:r>
                      <a:endParaRPr lang="zh-CN" altLang="en-US" dirty="0"/>
                    </a:p>
                  </a:txBody>
                  <a:tcPr/>
                </a:tc>
                <a:extLst>
                  <a:ext uri="{0D108BD9-81ED-4DB2-BD59-A6C34878D82A}">
                    <a16:rowId xmlns:a16="http://schemas.microsoft.com/office/drawing/2014/main" val="2753476661"/>
                  </a:ext>
                </a:extLst>
              </a:tr>
              <a:tr h="370840">
                <a:tc>
                  <a:txBody>
                    <a:bodyPr/>
                    <a:lstStyle/>
                    <a:p>
                      <a:r>
                        <a:rPr lang="en-US" altLang="zh-CN" dirty="0" smtClean="0"/>
                        <a:t>1.442260387</a:t>
                      </a:r>
                      <a:endParaRPr lang="zh-CN" altLang="en-US" dirty="0"/>
                    </a:p>
                  </a:txBody>
                  <a:tcPr/>
                </a:tc>
                <a:extLst>
                  <a:ext uri="{0D108BD9-81ED-4DB2-BD59-A6C34878D82A}">
                    <a16:rowId xmlns:a16="http://schemas.microsoft.com/office/drawing/2014/main" val="2989816768"/>
                  </a:ext>
                </a:extLst>
              </a:tr>
              <a:tr h="370840">
                <a:tc>
                  <a:txBody>
                    <a:bodyPr/>
                    <a:lstStyle/>
                    <a:p>
                      <a:r>
                        <a:rPr lang="en-US" altLang="zh-CN" dirty="0" smtClean="0"/>
                        <a:t>1.442252261</a:t>
                      </a:r>
                      <a:endParaRPr lang="zh-CN" altLang="en-US" dirty="0"/>
                    </a:p>
                  </a:txBody>
                  <a:tcPr/>
                </a:tc>
                <a:extLst>
                  <a:ext uri="{0D108BD9-81ED-4DB2-BD59-A6C34878D82A}">
                    <a16:rowId xmlns:a16="http://schemas.microsoft.com/office/drawing/2014/main" val="2976713506"/>
                  </a:ext>
                </a:extLst>
              </a:tr>
              <a:tr h="370840">
                <a:tc>
                  <a:txBody>
                    <a:bodyPr/>
                    <a:lstStyle/>
                    <a:p>
                      <a:endParaRPr lang="zh-CN" altLang="en-US" dirty="0"/>
                    </a:p>
                  </a:txBody>
                  <a:tcPr/>
                </a:tc>
                <a:extLst>
                  <a:ext uri="{0D108BD9-81ED-4DB2-BD59-A6C34878D82A}">
                    <a16:rowId xmlns:a16="http://schemas.microsoft.com/office/drawing/2014/main" val="2828680587"/>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099185423"/>
              </p:ext>
            </p:extLst>
          </p:nvPr>
        </p:nvGraphicFramePr>
        <p:xfrm>
          <a:off x="4800594" y="1676446"/>
          <a:ext cx="1447762" cy="2966720"/>
        </p:xfrm>
        <a:graphic>
          <a:graphicData uri="http://schemas.openxmlformats.org/drawingml/2006/table">
            <a:tbl>
              <a:tblPr firstRow="1" bandRow="1">
                <a:tableStyleId>{5C22544A-7EE6-4342-B048-85BDC9FD1C3A}</a:tableStyleId>
              </a:tblPr>
              <a:tblGrid>
                <a:gridCol w="1447762">
                  <a:extLst>
                    <a:ext uri="{9D8B030D-6E8A-4147-A177-3AD203B41FA5}">
                      <a16:colId xmlns:a16="http://schemas.microsoft.com/office/drawing/2014/main" val="436526754"/>
                    </a:ext>
                  </a:extLst>
                </a:gridCol>
              </a:tblGrid>
              <a:tr h="370840">
                <a:tc>
                  <a:txBody>
                    <a:bodyPr/>
                    <a:lstStyle/>
                    <a:p>
                      <a:r>
                        <a:rPr lang="zh-CN" altLang="en-US" dirty="0" smtClean="0"/>
                        <a:t>加速二次</a:t>
                      </a:r>
                      <a:endParaRPr lang="zh-CN" altLang="en-US" dirty="0"/>
                    </a:p>
                  </a:txBody>
                  <a:tcPr/>
                </a:tc>
                <a:extLst>
                  <a:ext uri="{0D108BD9-81ED-4DB2-BD59-A6C34878D82A}">
                    <a16:rowId xmlns:a16="http://schemas.microsoft.com/office/drawing/2014/main" val="1948964357"/>
                  </a:ext>
                </a:extLst>
              </a:tr>
              <a:tr h="370840">
                <a:tc>
                  <a:txBody>
                    <a:bodyPr/>
                    <a:lstStyle/>
                    <a:p>
                      <a:endParaRPr lang="zh-CN" altLang="en-US" dirty="0"/>
                    </a:p>
                  </a:txBody>
                  <a:tcPr/>
                </a:tc>
                <a:extLst>
                  <a:ext uri="{0D108BD9-81ED-4DB2-BD59-A6C34878D82A}">
                    <a16:rowId xmlns:a16="http://schemas.microsoft.com/office/drawing/2014/main" val="853536555"/>
                  </a:ext>
                </a:extLst>
              </a:tr>
              <a:tr h="370840">
                <a:tc>
                  <a:txBody>
                    <a:bodyPr/>
                    <a:lstStyle/>
                    <a:p>
                      <a:endParaRPr lang="zh-CN" altLang="en-US" dirty="0"/>
                    </a:p>
                  </a:txBody>
                  <a:tcPr/>
                </a:tc>
                <a:extLst>
                  <a:ext uri="{0D108BD9-81ED-4DB2-BD59-A6C34878D82A}">
                    <a16:rowId xmlns:a16="http://schemas.microsoft.com/office/drawing/2014/main" val="93613976"/>
                  </a:ext>
                </a:extLst>
              </a:tr>
              <a:tr h="370840">
                <a:tc>
                  <a:txBody>
                    <a:bodyPr/>
                    <a:lstStyle/>
                    <a:p>
                      <a:r>
                        <a:rPr lang="en-US" altLang="zh-CN" dirty="0" smtClean="0"/>
                        <a:t>1.442245275</a:t>
                      </a:r>
                      <a:endParaRPr lang="zh-CN" altLang="en-US" dirty="0"/>
                    </a:p>
                  </a:txBody>
                  <a:tcPr/>
                </a:tc>
                <a:extLst>
                  <a:ext uri="{0D108BD9-81ED-4DB2-BD59-A6C34878D82A}">
                    <a16:rowId xmlns:a16="http://schemas.microsoft.com/office/drawing/2014/main" val="880244303"/>
                  </a:ext>
                </a:extLst>
              </a:tr>
              <a:tr h="370840">
                <a:tc>
                  <a:txBody>
                    <a:bodyPr/>
                    <a:lstStyle/>
                    <a:p>
                      <a:r>
                        <a:rPr lang="en-US" altLang="zh-CN" dirty="0" smtClean="0"/>
                        <a:t>1.442250138</a:t>
                      </a:r>
                      <a:endParaRPr lang="zh-CN" altLang="en-US" dirty="0"/>
                    </a:p>
                  </a:txBody>
                  <a:tcPr/>
                </a:tc>
                <a:extLst>
                  <a:ext uri="{0D108BD9-81ED-4DB2-BD59-A6C34878D82A}">
                    <a16:rowId xmlns:a16="http://schemas.microsoft.com/office/drawing/2014/main" val="2380865444"/>
                  </a:ext>
                </a:extLst>
              </a:tr>
              <a:tr h="370840">
                <a:tc>
                  <a:txBody>
                    <a:bodyPr/>
                    <a:lstStyle/>
                    <a:p>
                      <a:r>
                        <a:rPr lang="en-US" altLang="zh-CN" dirty="0" smtClean="0"/>
                        <a:t>1.442249502</a:t>
                      </a:r>
                      <a:endParaRPr lang="zh-CN" altLang="en-US" dirty="0"/>
                    </a:p>
                  </a:txBody>
                  <a:tcPr/>
                </a:tc>
                <a:extLst>
                  <a:ext uri="{0D108BD9-81ED-4DB2-BD59-A6C34878D82A}">
                    <a16:rowId xmlns:a16="http://schemas.microsoft.com/office/drawing/2014/main" val="2160128031"/>
                  </a:ext>
                </a:extLst>
              </a:tr>
              <a:tr h="370840">
                <a:tc>
                  <a:txBody>
                    <a:bodyPr/>
                    <a:lstStyle/>
                    <a:p>
                      <a:endParaRPr lang="zh-CN" altLang="en-US" dirty="0"/>
                    </a:p>
                  </a:txBody>
                  <a:tcPr/>
                </a:tc>
                <a:extLst>
                  <a:ext uri="{0D108BD9-81ED-4DB2-BD59-A6C34878D82A}">
                    <a16:rowId xmlns:a16="http://schemas.microsoft.com/office/drawing/2014/main" val="3356853043"/>
                  </a:ext>
                </a:extLst>
              </a:tr>
              <a:tr h="370840">
                <a:tc>
                  <a:txBody>
                    <a:bodyPr/>
                    <a:lstStyle/>
                    <a:p>
                      <a:endParaRPr lang="zh-CN" altLang="en-US" dirty="0"/>
                    </a:p>
                  </a:txBody>
                  <a:tcPr/>
                </a:tc>
                <a:extLst>
                  <a:ext uri="{0D108BD9-81ED-4DB2-BD59-A6C34878D82A}">
                    <a16:rowId xmlns:a16="http://schemas.microsoft.com/office/drawing/2014/main" val="1057661344"/>
                  </a:ext>
                </a:extLst>
              </a:tr>
            </a:tbl>
          </a:graphicData>
        </a:graphic>
      </p:graphicFrame>
      <p:sp>
        <p:nvSpPr>
          <p:cNvPr id="10" name="矩形 9"/>
          <p:cNvSpPr/>
          <p:nvPr/>
        </p:nvSpPr>
        <p:spPr>
          <a:xfrm>
            <a:off x="685910" y="4719796"/>
            <a:ext cx="8305586" cy="1938992"/>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从上表可以看到，只迭代</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6</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次，得到的方程根的近似值只有</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个有效数字，加速一次的值至少都有</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个有效数字，甚至达到</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7</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个有效数字，加速</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2</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次后的近似值都至少具有</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7</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个有效数字，加速三次后近似根具有</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9</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个有效数字。由此知，埃特金加速效果非常好。</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6691756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randombar(horizont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1000"/>
                                        <p:tgtEl>
                                          <p:spTgt spid="10">
                                            <p:txEl>
                                              <p:pRg st="0" end="0"/>
                                            </p:txEl>
                                          </p:spTgt>
                                        </p:tgtEl>
                                      </p:cBhvr>
                                    </p:animEffect>
                                    <p:anim calcmode="lin" valueType="num">
                                      <p:cBhvr>
                                        <p:cTn id="4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308" y="228684"/>
            <a:ext cx="8305586" cy="646331"/>
          </a:xfrm>
          <a:prstGeom prst="rect">
            <a:avLst/>
          </a:prstGeom>
        </p:spPr>
        <p:txBody>
          <a:bodyPr wrap="square">
            <a:spAutoFit/>
          </a:bodyPr>
          <a:lstStyle/>
          <a:p>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2.2  </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斯特芬森</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t>
            </a:r>
            <a:r>
              <a:rPr lang="en-US" altLang="zh-CN" sz="3600" b="1" dirty="0" err="1"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Steffensen</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迭代法</a:t>
            </a:r>
            <a:endPar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533510" y="762070"/>
                <a:ext cx="8305586" cy="830997"/>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将方程求根</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转化为求不动点</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后，利用迭代函数</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和</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的一个近似值</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迭代</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二次，记</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33510" y="762070"/>
                <a:ext cx="8305586" cy="830997"/>
              </a:xfrm>
              <a:prstGeom prst="rect">
                <a:avLst/>
              </a:prstGeom>
              <a:blipFill>
                <a:blip r:embed="rId3"/>
                <a:stretch>
                  <a:fillRect l="-1175"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33502" y="1447852"/>
                <a:ext cx="8305586" cy="830997"/>
              </a:xfrm>
              <a:prstGeom prst="rect">
                <a:avLst/>
              </a:prstGeom>
            </p:spPr>
            <p:txBody>
              <a:bodyPr wrap="square">
                <a:spAutoFit/>
              </a:bodyPr>
              <a:lstStyle/>
              <a:p>
                <a:pPr algn="ct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𝒛</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然后，使用埃特金方法加速，得到</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的更好的近似值记为：</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533502" y="1447852"/>
                <a:ext cx="8305586" cy="830997"/>
              </a:xfrm>
              <a:prstGeom prst="rect">
                <a:avLst/>
              </a:prstGeom>
              <a:blipFill>
                <a:blip r:embed="rId4"/>
                <a:stretch>
                  <a:fillRect l="-1175"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33506" y="2217013"/>
                <a:ext cx="8305586" cy="172220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𝒛</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m:oMathPara>
                </a14:m>
                <a:endParaRPr lang="en-US" altLang="zh-CN" sz="24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33506" y="2217013"/>
                <a:ext cx="8305586" cy="17222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85902" y="3886188"/>
                <a:ext cx="8305586" cy="830997"/>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实际上就是将原不动点迭代的两步合一步形成的新的不动点迭代：</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𝝍</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ea typeface="全新硬笔行书简" panose="02010600040101010101" pitchFamily="2" charset="-122"/>
                    <a:cs typeface="Times New Roman" panose="02020603050405020304" pitchFamily="18" charset="0"/>
                  </a:rPr>
                  <a:t>,</a:t>
                </a:r>
              </a:p>
            </p:txBody>
          </p:sp>
        </mc:Choice>
        <mc:Fallback xmlns="">
          <p:sp>
            <p:nvSpPr>
              <p:cNvPr id="13" name="矩形 12"/>
              <p:cNvSpPr>
                <a:spLocks noRot="1" noChangeAspect="1" noMove="1" noResize="1" noEditPoints="1" noAdjustHandles="1" noChangeArrowheads="1" noChangeShapeType="1" noTextEdit="1"/>
              </p:cNvSpPr>
              <p:nvPr/>
            </p:nvSpPr>
            <p:spPr>
              <a:xfrm>
                <a:off x="685902" y="3886188"/>
                <a:ext cx="8305586" cy="830997"/>
              </a:xfrm>
              <a:prstGeom prst="rect">
                <a:avLst/>
              </a:prstGeom>
              <a:blipFill>
                <a:blip r:embed="rId6"/>
                <a:stretch>
                  <a:fillRect l="-1175"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38302" y="4655349"/>
                <a:ext cx="8305586" cy="9675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𝝍</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838302" y="4655349"/>
                <a:ext cx="8305586" cy="967509"/>
              </a:xfrm>
              <a:prstGeom prst="rect">
                <a:avLst/>
              </a:prstGeom>
              <a:blipFill>
                <a:blip r:embed="rId7"/>
                <a:stretch>
                  <a:fillRect/>
                </a:stretch>
              </a:blipFill>
            </p:spPr>
            <p:txBody>
              <a:bodyPr/>
              <a:lstStyle/>
              <a:p>
                <a:r>
                  <a:rPr lang="zh-CN" altLang="en-US">
                    <a:noFill/>
                  </a:rPr>
                  <a:t> </a:t>
                </a:r>
              </a:p>
            </p:txBody>
          </p:sp>
        </mc:Fallback>
      </mc:AlternateContent>
      <p:sp>
        <p:nvSpPr>
          <p:cNvPr id="16" name="矩形 15"/>
          <p:cNvSpPr/>
          <p:nvPr/>
        </p:nvSpPr>
        <p:spPr>
          <a:xfrm>
            <a:off x="609704" y="5569725"/>
            <a:ext cx="8305586" cy="461665"/>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这样得到的迭代方法称为</a:t>
            </a:r>
            <a:r>
              <a:rPr lang="zh-CN" altLang="en-US" sz="2400" b="1" dirty="0" smtClean="0">
                <a:solidFill>
                  <a:srgbClr val="FFFF00"/>
                </a:solidFill>
                <a:ea typeface="全新硬笔行书简" panose="02010600040101010101" pitchFamily="2" charset="-122"/>
                <a:cs typeface="Times New Roman" panose="02020603050405020304" pitchFamily="18" charset="0"/>
              </a:rPr>
              <a:t>斯特芬森迭代法</a:t>
            </a:r>
            <a:r>
              <a:rPr lang="zh-CN" altLang="en-US" sz="2400" b="1" dirty="0" smtClean="0">
                <a:solidFill>
                  <a:schemeClr val="bg1"/>
                </a:solidFill>
                <a:ea typeface="全新硬笔行书简" panose="02010600040101010101" pitchFamily="2" charset="-122"/>
                <a:cs typeface="Times New Roman" panose="02020603050405020304" pitchFamily="18" charset="0"/>
              </a:rPr>
              <a:t>。</a:t>
            </a:r>
            <a:endParaRPr lang="en-US" altLang="zh-CN" sz="2400" b="1" dirty="0" smtClean="0">
              <a:solidFill>
                <a:schemeClr val="bg1"/>
              </a:solidFill>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5419777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1000"/>
                                        <p:tgtEl>
                                          <p:spTgt spid="9">
                                            <p:txEl>
                                              <p:pRg st="1" end="1"/>
                                            </p:txEl>
                                          </p:spTgt>
                                        </p:tgtEl>
                                      </p:cBhvr>
                                    </p:animEffect>
                                    <p:anim calcmode="lin" valueType="num">
                                      <p:cBhvr>
                                        <p:cTn id="2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1000"/>
                                        <p:tgtEl>
                                          <p:spTgt spid="11">
                                            <p:txEl>
                                              <p:pRg st="0" end="0"/>
                                            </p:txEl>
                                          </p:spTgt>
                                        </p:tgtEl>
                                      </p:cBhvr>
                                    </p:animEffect>
                                    <p:anim calcmode="lin" valueType="num">
                                      <p:cBhvr>
                                        <p:cTn id="3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1000"/>
                                        <p:tgtEl>
                                          <p:spTgt spid="13">
                                            <p:txEl>
                                              <p:pRg st="0" end="0"/>
                                            </p:txEl>
                                          </p:spTgt>
                                        </p:tgtEl>
                                      </p:cBhvr>
                                    </p:animEffect>
                                    <p:anim calcmode="lin" valueType="num">
                                      <p:cBhvr>
                                        <p:cTn id="4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1000"/>
                                        <p:tgtEl>
                                          <p:spTgt spid="16">
                                            <p:txEl>
                                              <p:pRg st="0" end="0"/>
                                            </p:txEl>
                                          </p:spTgt>
                                        </p:tgtEl>
                                      </p:cBhvr>
                                    </p:animEffect>
                                    <p:anim calcmode="lin" valueType="num">
                                      <p:cBhvr>
                                        <p:cTn id="5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308" y="228684"/>
            <a:ext cx="8305586" cy="646331"/>
          </a:xfrm>
          <a:prstGeom prst="rect">
            <a:avLst/>
          </a:prstGeom>
        </p:spPr>
        <p:txBody>
          <a:bodyPr wrap="square">
            <a:spAutoFit/>
          </a:bodyPr>
          <a:lstStyle/>
          <a:p>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2.2  </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斯特芬森</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t>
            </a:r>
            <a:r>
              <a:rPr lang="en-US" altLang="zh-CN" sz="3600" b="1" dirty="0" err="1"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Steffensen</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迭代法</a:t>
            </a:r>
            <a:endPar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533510" y="762070"/>
                <a:ext cx="8305586" cy="1200329"/>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设函数</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二阶可导，由迭代函数为</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的不动点</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迭代法导出的</a:t>
                </a:r>
                <a:r>
                  <a:rPr lang="zh-CN" altLang="en-US" sz="2400" b="1" dirty="0">
                    <a:solidFill>
                      <a:schemeClr val="bg1"/>
                    </a:solidFill>
                    <a:ea typeface="全新硬笔行书简" panose="02010600040101010101" pitchFamily="2" charset="-122"/>
                    <a:cs typeface="Times New Roman" panose="02020603050405020304" pitchFamily="18" charset="0"/>
                  </a:rPr>
                  <a:t>斯特芬森</a:t>
                </a:r>
                <a:r>
                  <a:rPr lang="zh-CN" altLang="en-US" sz="2400" b="1" dirty="0" smtClean="0">
                    <a:solidFill>
                      <a:schemeClr val="bg1"/>
                    </a:solidFill>
                    <a:ea typeface="全新硬笔行书简" panose="02010600040101010101" pitchFamily="2" charset="-122"/>
                    <a:cs typeface="Times New Roman" panose="02020603050405020304" pitchFamily="18" charset="0"/>
                  </a:rPr>
                  <a:t>迭代法的迭代函数为</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𝝍</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。若</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a:t>
                </a:r>
                <a:r>
                  <a:rPr lang="zh-CN" altLang="en-US" sz="2400" b="1" dirty="0">
                    <a:solidFill>
                      <a:schemeClr val="bg1"/>
                    </a:solidFill>
                    <a:ea typeface="全新硬笔行书简" panose="02010600040101010101" pitchFamily="2" charset="-122"/>
                    <a:cs typeface="Times New Roman" panose="02020603050405020304" pitchFamily="18" charset="0"/>
                  </a:rPr>
                  <a:t>斯特芬森</a:t>
                </a:r>
                <a:r>
                  <a:rPr lang="zh-CN" altLang="en-US" sz="2400" b="1" dirty="0" smtClean="0">
                    <a:solidFill>
                      <a:schemeClr val="bg1"/>
                    </a:solidFill>
                    <a:ea typeface="全新硬笔行书简" panose="02010600040101010101" pitchFamily="2" charset="-122"/>
                    <a:cs typeface="Times New Roman" panose="02020603050405020304" pitchFamily="18" charset="0"/>
                  </a:rPr>
                  <a:t>迭代法至少是</a:t>
                </a:r>
                <a:r>
                  <a:rPr lang="en-US" altLang="zh-CN" sz="2400" b="1" dirty="0" smtClean="0">
                    <a:solidFill>
                      <a:schemeClr val="bg1"/>
                    </a:solidFill>
                    <a:ea typeface="全新硬笔行书简" panose="02010600040101010101" pitchFamily="2" charset="-122"/>
                    <a:cs typeface="Times New Roman" panose="02020603050405020304" pitchFamily="18" charset="0"/>
                  </a:rPr>
                  <a:t>2</a:t>
                </a:r>
                <a:r>
                  <a:rPr lang="zh-CN" altLang="en-US" sz="2400" b="1" dirty="0" smtClean="0">
                    <a:solidFill>
                      <a:schemeClr val="bg1"/>
                    </a:solidFill>
                    <a:ea typeface="全新硬笔行书简" panose="02010600040101010101" pitchFamily="2" charset="-122"/>
                    <a:cs typeface="Times New Roman" panose="02020603050405020304" pitchFamily="18" charset="0"/>
                  </a:rPr>
                  <a:t>阶收敛的。</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33510" y="762070"/>
                <a:ext cx="8305586" cy="1200329"/>
              </a:xfrm>
              <a:prstGeom prst="rect">
                <a:avLst/>
              </a:prstGeom>
              <a:blipFill>
                <a:blip r:embed="rId3"/>
                <a:stretch>
                  <a:fillRect l="-1175" t="-4061"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04908" y="2057436"/>
                <a:ext cx="8610378" cy="2064604"/>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证明：因</a:t>
                </a:r>
                <a:endParaRPr lang="en-US" altLang="zh-CN" sz="2400" b="1" dirty="0" smtClean="0">
                  <a:solidFill>
                    <a:schemeClr val="bg1"/>
                  </a:solidFill>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func>
                        <m:func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lim>
                          </m:limLow>
                        </m:fName>
                        <m:e>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num>
                            <m:den>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den>
                          </m:f>
                        </m:e>
                      </m:func>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unc>
                        <m:func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lim>
                          </m:limLow>
                        </m:fName>
                        <m:e>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e>
                      </m:func>
                    </m:oMath>
                  </m:oMathPara>
                </a14:m>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oMath>
                  </m:oMathPara>
                </a14:m>
                <a:endParaRPr lang="en-US" altLang="zh-CN" sz="24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304908" y="2057436"/>
                <a:ext cx="8610378" cy="2064604"/>
              </a:xfrm>
              <a:prstGeom prst="rect">
                <a:avLst/>
              </a:prstGeom>
              <a:blipFill>
                <a:blip r:embed="rId4"/>
                <a:stretch>
                  <a:fillRect l="-1062" t="-23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04912" y="4036170"/>
                <a:ext cx="8839088" cy="175496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𝝍</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400" b="1" dirty="0">
                              <a:solidFill>
                                <a:schemeClr val="bg1"/>
                              </a:solidFill>
                              <a:ea typeface="全新硬笔行书简" panose="02010600040101010101" pitchFamily="2" charset="-122"/>
                              <a:cs typeface="Times New Roman" panose="02020603050405020304" pitchFamily="18" charset="0"/>
                            </a:rPr>
                            <m:t> </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𝒐</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400" b="1" dirty="0">
                                  <a:solidFill>
                                    <a:schemeClr val="bg1"/>
                                  </a:solidFill>
                                  <a:ea typeface="全新硬笔行书简" panose="02010600040101010101" pitchFamily="2" charset="-122"/>
                                  <a:cs typeface="Times New Roman" panose="02020603050405020304" pitchFamily="18" charset="0"/>
                                </a:rPr>
                                <m:t> </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e>
                      </m:d>
                    </m:oMath>
                  </m:oMathPara>
                </a14:m>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04912" y="4036170"/>
                <a:ext cx="8839088" cy="17549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4912" y="5786661"/>
                <a:ext cx="8305586" cy="830997"/>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如果</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或</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1</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时</a:t>
                </a:r>
                <a:r>
                  <a:rPr lang="zh-CN" altLang="en-US" sz="2400" b="1" dirty="0">
                    <a:solidFill>
                      <a:schemeClr val="bg1"/>
                    </a:solidFill>
                    <a:ea typeface="全新硬笔行书简" panose="02010600040101010101" pitchFamily="2" charset="-122"/>
                    <a:cs typeface="Times New Roman" panose="02020603050405020304" pitchFamily="18" charset="0"/>
                  </a:rPr>
                  <a:t>斯特芬森</a:t>
                </a:r>
                <a:r>
                  <a:rPr lang="zh-CN" altLang="en-US" sz="2400" b="1" dirty="0" smtClean="0">
                    <a:solidFill>
                      <a:schemeClr val="bg1"/>
                    </a:solidFill>
                    <a:ea typeface="全新硬笔行书简" panose="02010600040101010101" pitchFamily="2" charset="-122"/>
                    <a:cs typeface="Times New Roman" panose="02020603050405020304" pitchFamily="18" charset="0"/>
                  </a:rPr>
                  <a:t>迭代法的收敛阶是多少？</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4912" y="5786661"/>
                <a:ext cx="8305586" cy="830997"/>
              </a:xfrm>
              <a:prstGeom prst="rect">
                <a:avLst/>
              </a:prstGeom>
              <a:blipFill>
                <a:blip r:embed="rId6"/>
                <a:stretch>
                  <a:fillRect l="-1101" t="-729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29923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1000"/>
                                        <p:tgtEl>
                                          <p:spTgt spid="14">
                                            <p:txEl>
                                              <p:pRg st="0" end="0"/>
                                            </p:txEl>
                                          </p:spTgt>
                                        </p:tgtEl>
                                      </p:cBhvr>
                                    </p:animEffect>
                                    <p:anim calcmode="lin" valueType="num">
                                      <p:cBhvr>
                                        <p:cTn id="2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fade">
                                      <p:cBhvr>
                                        <p:cTn id="28" dur="1000"/>
                                        <p:tgtEl>
                                          <p:spTgt spid="14">
                                            <p:txEl>
                                              <p:pRg st="1" end="1"/>
                                            </p:txEl>
                                          </p:spTgt>
                                        </p:tgtEl>
                                      </p:cBhvr>
                                    </p:animEffect>
                                    <p:anim calcmode="lin" valueType="num">
                                      <p:cBhvr>
                                        <p:cTn id="2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1000"/>
                                        <p:tgtEl>
                                          <p:spTgt spid="14">
                                            <p:txEl>
                                              <p:pRg st="2" end="2"/>
                                            </p:txEl>
                                          </p:spTgt>
                                        </p:tgtEl>
                                      </p:cBhvr>
                                    </p:animEffect>
                                    <p:anim calcmode="lin" valueType="num">
                                      <p:cBhvr>
                                        <p:cTn id="36"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1000"/>
                                        <p:tgtEl>
                                          <p:spTgt spid="12">
                                            <p:txEl>
                                              <p:pRg st="0" end="0"/>
                                            </p:txEl>
                                          </p:spTgt>
                                        </p:tgtEl>
                                      </p:cBhvr>
                                    </p:animEffect>
                                    <p:anim calcmode="lin" valueType="num">
                                      <p:cBhvr>
                                        <p:cTn id="4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9">
                                            <p:txEl>
                                              <p:pRg st="0" end="0"/>
                                            </p:txEl>
                                          </p:spTgt>
                                        </p:tgtEl>
                                        <p:attrNameLst>
                                          <p:attrName>style.visibility</p:attrName>
                                        </p:attrNameLst>
                                      </p:cBhvr>
                                      <p:to>
                                        <p:strVal val="visible"/>
                                      </p:to>
                                    </p:set>
                                    <p:animEffect transition="in" filter="fade">
                                      <p:cBhvr>
                                        <p:cTn id="49" dur="1000"/>
                                        <p:tgtEl>
                                          <p:spTgt spid="19">
                                            <p:txEl>
                                              <p:pRg st="0" end="0"/>
                                            </p:txEl>
                                          </p:spTgt>
                                        </p:tgtEl>
                                      </p:cBhvr>
                                    </p:animEffect>
                                    <p:anim calcmode="lin" valueType="num">
                                      <p:cBhvr>
                                        <p:cTn id="5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三、牛顿法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229489" cy="1142970"/>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当函数</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在零点附近光滑时，对于零点附近曲线</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上的一点</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选择适当的斜率作一条直线</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𝑪</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229489" cy="1142970"/>
              </a:xfrm>
              <a:blipFill>
                <a:blip r:embed="rId3"/>
                <a:stretch>
                  <a:fillRect l="-1111" t="-7487" b="-26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81110" y="1981238"/>
                <a:ext cx="8305582" cy="1364476"/>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与</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x</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轴交于一点，交点的横坐标为</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它就是</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的零点的一个近似值。这种求函数零点近似值的方法，称为</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牛顿法</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81110" y="1981238"/>
                <a:ext cx="8305582" cy="1364476"/>
              </a:xfrm>
              <a:prstGeom prst="rect">
                <a:avLst/>
              </a:prstGeom>
              <a:blipFill>
                <a:blip r:embed="rId4"/>
                <a:stretch>
                  <a:fillRect l="-1175" b="-9375"/>
                </a:stretch>
              </a:blipFill>
            </p:spPr>
            <p:txBody>
              <a:bodyPr/>
              <a:lstStyle/>
              <a:p>
                <a:r>
                  <a:rPr lang="zh-CN" altLang="en-US">
                    <a:noFill/>
                  </a:rPr>
                  <a:t> </a:t>
                </a:r>
              </a:p>
            </p:txBody>
          </p:sp>
        </mc:Fallback>
      </mc:AlternateContent>
      <p:sp>
        <p:nvSpPr>
          <p:cNvPr id="6" name="矩形 5"/>
          <p:cNvSpPr/>
          <p:nvPr/>
        </p:nvSpPr>
        <p:spPr>
          <a:xfrm>
            <a:off x="304912" y="3276604"/>
            <a:ext cx="8305586" cy="646331"/>
          </a:xfrm>
          <a:prstGeom prst="rect">
            <a:avLst/>
          </a:prstGeom>
        </p:spPr>
        <p:txBody>
          <a:bodyPr wrap="square">
            <a:spAutoFit/>
          </a:bodyPr>
          <a:lstStyle/>
          <a:p>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3.1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牛顿切线法</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04912" y="3817078"/>
                <a:ext cx="5105266" cy="1200329"/>
              </a:xfrm>
              <a:prstGeom prst="rect">
                <a:avLst/>
              </a:prstGeom>
            </p:spPr>
            <p:txBody>
              <a:bodyPr wrap="square">
                <a:sp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取光滑曲线</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上靠近与</a:t>
                </a:r>
                <a:r>
                  <a:rPr lang="en-US" altLang="zh-CN" sz="2400" b="1"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x</a:t>
                </a:r>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轴</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交 </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的点</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作切线交</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x</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轴的点的横坐标记为</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p:txBody>
          </p:sp>
        </mc:Choice>
        <mc:Fallback xmlns="">
          <p:sp>
            <p:nvSpPr>
              <p:cNvPr id="10" name="矩形 9"/>
              <p:cNvSpPr>
                <a:spLocks noRot="1" noChangeAspect="1" noMove="1" noResize="1" noEditPoints="1" noAdjustHandles="1" noChangeArrowheads="1" noChangeShapeType="1" noTextEdit="1"/>
              </p:cNvSpPr>
              <p:nvPr/>
            </p:nvSpPr>
            <p:spPr>
              <a:xfrm>
                <a:off x="304912" y="3817078"/>
                <a:ext cx="5105266" cy="1200329"/>
              </a:xfrm>
              <a:prstGeom prst="rect">
                <a:avLst/>
              </a:prstGeom>
              <a:blipFill>
                <a:blip r:embed="rId5"/>
                <a:stretch>
                  <a:fillRect l="-1792" t="-4569" r="-1075"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7312" y="5016823"/>
                <a:ext cx="4876668" cy="16124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这种求函数</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零点的迭代方法称为</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牛顿切线法</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57312" y="5016823"/>
                <a:ext cx="4876668" cy="1612493"/>
              </a:xfrm>
              <a:prstGeom prst="rect">
                <a:avLst/>
              </a:prstGeom>
              <a:blipFill>
                <a:blip r:embed="rId6"/>
                <a:stretch>
                  <a:fillRect l="-1875" r="-125" b="-7955"/>
                </a:stretch>
              </a:blipFill>
            </p:spPr>
            <p:txBody>
              <a:bodyPr/>
              <a:lstStyle/>
              <a:p>
                <a:r>
                  <a:rPr lang="zh-CN" altLang="en-US">
                    <a:noFill/>
                  </a:rPr>
                  <a:t> </a:t>
                </a:r>
              </a:p>
            </p:txBody>
          </p:sp>
        </mc:Fallback>
      </mc:AlternateContent>
      <p:pic>
        <p:nvPicPr>
          <p:cNvPr id="5" name="图片 4"/>
          <p:cNvPicPr>
            <a:picLocks noChangeAspect="1"/>
          </p:cNvPicPr>
          <p:nvPr/>
        </p:nvPicPr>
        <p:blipFill>
          <a:blip r:embed="rId7"/>
          <a:stretch>
            <a:fillRect/>
          </a:stretch>
        </p:blipFill>
        <p:spPr>
          <a:xfrm>
            <a:off x="5333980" y="3124208"/>
            <a:ext cx="3528572" cy="3480952"/>
          </a:xfrm>
          <a:prstGeom prst="rect">
            <a:avLst/>
          </a:prstGeom>
        </p:spPr>
      </p:pic>
    </p:spTree>
    <p:extLst>
      <p:ext uri="{BB962C8B-B14F-4D97-AF65-F5344CB8AC3E}">
        <p14:creationId xmlns:p14="http://schemas.microsoft.com/office/powerpoint/2010/main" val="10440271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1000"/>
                                        <p:tgtEl>
                                          <p:spTgt spid="6">
                                            <p:txEl>
                                              <p:pRg st="0" end="0"/>
                                            </p:txEl>
                                          </p:spTgt>
                                        </p:tgtEl>
                                      </p:cBhvr>
                                    </p:animEffect>
                                    <p:anim calcmode="lin" valueType="num">
                                      <p:cBhvr>
                                        <p:cTn id="3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1000"/>
                                        <p:tgtEl>
                                          <p:spTgt spid="11">
                                            <p:txEl>
                                              <p:pRg st="0" end="0"/>
                                            </p:txEl>
                                          </p:spTgt>
                                        </p:tgtEl>
                                      </p:cBhvr>
                                    </p:animEffect>
                                    <p:anim calcmode="lin" valueType="num">
                                      <p:cBhvr>
                                        <p:cTn id="4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1">
                                            <p:txEl>
                                              <p:pRg st="1" end="1"/>
                                            </p:txEl>
                                          </p:spTgt>
                                        </p:tgtEl>
                                        <p:attrNameLst>
                                          <p:attrName>style.visibility</p:attrName>
                                        </p:attrNameLst>
                                      </p:cBhvr>
                                      <p:to>
                                        <p:strVal val="visible"/>
                                      </p:to>
                                    </p:set>
                                    <p:animEffect transition="in" filter="fade">
                                      <p:cBhvr>
                                        <p:cTn id="60" dur="1000"/>
                                        <p:tgtEl>
                                          <p:spTgt spid="11">
                                            <p:txEl>
                                              <p:pRg st="1" end="1"/>
                                            </p:txEl>
                                          </p:spTgt>
                                        </p:tgtEl>
                                      </p:cBhvr>
                                    </p:animEffect>
                                    <p:anim calcmode="lin" valueType="num">
                                      <p:cBhvr>
                                        <p:cTn id="61"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3.1 </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牛顿切线法</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1524080" y="914466"/>
                <a:ext cx="4876668" cy="8738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524080" y="914466"/>
                <a:ext cx="4876668" cy="873829"/>
              </a:xfrm>
              <a:prstGeom prst="rect">
                <a:avLst/>
              </a:prstGeom>
              <a:blipFill>
                <a:blip r:embed="rId3"/>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140" y="1981239"/>
            <a:ext cx="6608878" cy="4724276"/>
          </a:xfrm>
          <a:prstGeom prst="rect">
            <a:avLst/>
          </a:prstGeom>
        </p:spPr>
      </p:pic>
    </p:spTree>
    <p:extLst>
      <p:ext uri="{BB962C8B-B14F-4D97-AF65-F5344CB8AC3E}">
        <p14:creationId xmlns:p14="http://schemas.microsoft.com/office/powerpoint/2010/main" val="27893991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矩形 10"/>
              <p:cNvSpPr/>
              <p:nvPr/>
            </p:nvSpPr>
            <p:spPr>
              <a:xfrm>
                <a:off x="228714" y="304882"/>
                <a:ext cx="8762770" cy="1797800"/>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定理：设</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函数</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在邻域</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𝑼</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内二阶可导，且</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有界</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则存在</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&gt;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对于任意</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𝑼</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由</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产生的序列</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收敛到</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，且至少是二阶收敛的</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p:txBody>
          </p:sp>
        </mc:Choice>
        <mc:Fallback xmlns="">
          <p:sp>
            <p:nvSpPr>
              <p:cNvPr id="11" name="矩形 10"/>
              <p:cNvSpPr>
                <a:spLocks noRot="1" noChangeAspect="1" noMove="1" noResize="1" noEditPoints="1" noAdjustHandles="1" noChangeArrowheads="1" noChangeShapeType="1" noTextEdit="1"/>
              </p:cNvSpPr>
              <p:nvPr/>
            </p:nvSpPr>
            <p:spPr>
              <a:xfrm>
                <a:off x="228714" y="304882"/>
                <a:ext cx="8762770" cy="1797800"/>
              </a:xfrm>
              <a:prstGeom prst="rect">
                <a:avLst/>
              </a:prstGeom>
              <a:blipFill>
                <a:blip r:embed="rId3"/>
                <a:stretch>
                  <a:fillRect l="-1113" t="-2712" b="-71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8714" y="2133634"/>
                <a:ext cx="8762770" cy="3629455"/>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证明：</a:t>
                </a:r>
                <a:endParaRPr lang="en-US" altLang="zh-CN" sz="2400" b="1" dirty="0" smtClean="0">
                  <a:solidFill>
                    <a:schemeClr val="bg1"/>
                  </a:solidFill>
                  <a:ea typeface="全新硬笔行书简" panose="02010600040101010101" pitchFamily="2" charset="-122"/>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e>
                      </m:d>
                    </m:oMath>
                  </m:oMathPara>
                </a14:m>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𝝃</m:t>
                                  </m:r>
                                </m:e>
                              </m:d>
                            </m:num>
                            <m:den>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e>
                      </m:d>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baseline="30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𝑴</m:t>
                      </m:r>
                      <m:d>
                        <m:d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baseline="300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oMath>
                  </m:oMathPara>
                </a14:m>
                <a:endParaRPr lang="en-US" altLang="zh-CN" sz="2400" b="1" baseline="300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其中，</a:t>
                </a:r>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𝑴</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func>
                            <m:func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sup</m:t>
                                  </m:r>
                                </m:e>
                                <m:li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𝝐</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𝑼</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lim>
                              </m:limLow>
                            </m:fName>
                            <m:e>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e>
                          </m:func>
                        </m:num>
                        <m:den>
                          <m:func>
                            <m:func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0"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inf</m:t>
                                  </m:r>
                                </m:e>
                                <m:lim>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zh-CN" altLang="en-US"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𝝐</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𝑼</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lim>
                              </m:limLow>
                            </m:fName>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func>
                        </m:den>
                      </m:f>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28714" y="2133634"/>
                <a:ext cx="8762770" cy="3629455"/>
              </a:xfrm>
              <a:prstGeom prst="rect">
                <a:avLst/>
              </a:prstGeom>
              <a:blipFill>
                <a:blip r:embed="rId4"/>
                <a:stretch>
                  <a:fillRect l="-1113" t="-1345"/>
                </a:stretch>
              </a:blipFill>
            </p:spPr>
            <p:txBody>
              <a:bodyPr/>
              <a:lstStyle/>
              <a:p>
                <a:r>
                  <a:rPr lang="zh-CN" altLang="en-US">
                    <a:noFill/>
                  </a:rPr>
                  <a:t> </a:t>
                </a:r>
              </a:p>
            </p:txBody>
          </p:sp>
        </mc:Fallback>
      </mc:AlternateContent>
      <p:sp>
        <p:nvSpPr>
          <p:cNvPr id="8" name="矩形 7"/>
          <p:cNvSpPr/>
          <p:nvPr/>
        </p:nvSpPr>
        <p:spPr>
          <a:xfrm>
            <a:off x="381114" y="5867336"/>
            <a:ext cx="8762770" cy="830997"/>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这个定理说明在求方程的单根时，牛顿法至少具有二阶收敛速度，但要初始点充分靠近零点。</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948712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3.2</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简化牛顿法</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1110" y="914466"/>
                <a:ext cx="8229384" cy="830997"/>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        牛顿切线法优点是收敛快，缺点是每步都要计算</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oMath>
                </a14:m>
                <a:r>
                  <a:rPr lang="zh-CN" altLang="en-US" sz="2400" b="1" dirty="0" smtClean="0">
                    <a:solidFill>
                      <a:schemeClr val="bg1"/>
                    </a:solidFill>
                    <a:ea typeface="全新硬笔行书简" panose="02010600040101010101" pitchFamily="2" charset="-122"/>
                    <a:cs typeface="Times New Roman" panose="02020603050405020304" pitchFamily="18" charset="0"/>
                  </a:rPr>
                  <a:t>和</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oMath>
                </a14:m>
                <a:r>
                  <a:rPr lang="zh-CN" altLang="en-US" sz="2400" b="1" dirty="0" smtClean="0">
                    <a:solidFill>
                      <a:schemeClr val="bg1"/>
                    </a:solidFill>
                    <a:ea typeface="全新硬笔行书简" panose="02010600040101010101" pitchFamily="2" charset="-122"/>
                    <a:cs typeface="Times New Roman" panose="02020603050405020304" pitchFamily="18" charset="0"/>
                  </a:rPr>
                  <a:t>，计算量大且有时</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oMath>
                </a14:m>
                <a:r>
                  <a:rPr lang="zh-CN" altLang="en-US" sz="2400" b="1" dirty="0" smtClean="0">
                    <a:solidFill>
                      <a:schemeClr val="bg1"/>
                    </a:solidFill>
                    <a:ea typeface="全新硬笔行书简" panose="02010600040101010101" pitchFamily="2" charset="-122"/>
                    <a:cs typeface="Times New Roman" panose="02020603050405020304" pitchFamily="18" charset="0"/>
                  </a:rPr>
                  <a:t>计算困难，因此，采用</a:t>
                </a:r>
                <a:endParaRPr lang="en-US" altLang="zh-CN" sz="24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81110" y="914466"/>
                <a:ext cx="8229384" cy="830997"/>
              </a:xfrm>
              <a:prstGeom prst="rect">
                <a:avLst/>
              </a:prstGeom>
              <a:blipFill>
                <a:blip r:embed="rId3"/>
                <a:stretch>
                  <a:fillRect l="-667" t="-5882" r="-964"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57308" y="1676446"/>
                <a:ext cx="8076988"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57308" y="1676446"/>
                <a:ext cx="8076988" cy="461665"/>
              </a:xfrm>
              <a:prstGeom prst="rect">
                <a:avLst/>
              </a:prstGeom>
              <a:blipFill>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7308" y="2133634"/>
                <a:ext cx="8229384" cy="1200329"/>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对切线法加以简化，只要取</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c</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在根的附近满足</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，迭代法就是收敛的。这种迭代方法称为</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简化牛顿法</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，也称</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平行弦法</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57308" y="2133634"/>
                <a:ext cx="8229384" cy="1200329"/>
              </a:xfrm>
              <a:prstGeom prst="rect">
                <a:avLst/>
              </a:prstGeom>
              <a:blipFill>
                <a:blip r:embed="rId5"/>
                <a:stretch>
                  <a:fillRect l="-1111" t="-5076" r="-4889" b="-10660"/>
                </a:stretch>
              </a:blipFill>
            </p:spPr>
            <p:txBody>
              <a:bodyPr/>
              <a:lstStyle/>
              <a:p>
                <a:r>
                  <a:rPr lang="zh-CN" altLang="en-US">
                    <a:noFill/>
                  </a:rPr>
                  <a:t> </a:t>
                </a:r>
              </a:p>
            </p:txBody>
          </p:sp>
        </mc:Fallback>
      </mc:AlternateContent>
      <p:sp>
        <p:nvSpPr>
          <p:cNvPr id="4" name="矩形 3"/>
          <p:cNvSpPr/>
          <p:nvPr/>
        </p:nvSpPr>
        <p:spPr>
          <a:xfrm>
            <a:off x="533506" y="3364460"/>
            <a:ext cx="2438336" cy="1200329"/>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        简化牛顿每步计算量小，但只有线性收敛。</a:t>
            </a:r>
            <a:endPar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44" y="3048010"/>
            <a:ext cx="5577314" cy="3733702"/>
          </a:xfrm>
          <a:prstGeom prst="rect">
            <a:avLst/>
          </a:prstGeom>
        </p:spPr>
      </p:pic>
    </p:spTree>
    <p:extLst>
      <p:ext uri="{BB962C8B-B14F-4D97-AF65-F5344CB8AC3E}">
        <p14:creationId xmlns:p14="http://schemas.microsoft.com/office/powerpoint/2010/main" val="307849739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wd">
                                    <p:tmAbs val="300"/>
                                  </p:iterate>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3.3</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牛顿下山法</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1110" y="914466"/>
                <a:ext cx="8229384" cy="1815882"/>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牛顿切线法收敛与否依赖于初值的选取。为防止迭代发散，对迭代过程附加一项要求，即</a:t>
                </a:r>
                <a14:m>
                  <m:oMath xmlns:m="http://schemas.openxmlformats.org/officeDocument/2006/math">
                    <m:d>
                      <m:dPr>
                        <m:begChr m:val="|"/>
                        <m:endChr m:val="|"/>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smtClean="0">
                    <a:solidFill>
                      <a:schemeClr val="bg1"/>
                    </a:solidFill>
                    <a:ea typeface="全新硬笔行书简" panose="02010600040101010101" pitchFamily="2" charset="-122"/>
                    <a:cs typeface="Times New Roman" panose="02020603050405020304" pitchFamily="18" charset="0"/>
                  </a:rPr>
                  <a:t>（单调性）。满足这项要求的算法，称为</a:t>
                </a:r>
                <a:r>
                  <a:rPr lang="zh-CN" altLang="en-US" sz="2800" b="1" dirty="0" smtClean="0">
                    <a:solidFill>
                      <a:srgbClr val="FFFF00"/>
                    </a:solidFill>
                    <a:ea typeface="全新硬笔行书简" panose="02010600040101010101" pitchFamily="2" charset="-122"/>
                    <a:cs typeface="Times New Roman" panose="02020603050405020304" pitchFamily="18" charset="0"/>
                  </a:rPr>
                  <a:t>下山法</a:t>
                </a:r>
                <a:r>
                  <a:rPr lang="zh-CN" altLang="en-US" sz="2800" b="1" dirty="0" smtClean="0">
                    <a:solidFill>
                      <a:schemeClr val="bg1"/>
                    </a:solidFill>
                    <a:ea typeface="全新硬笔行书简" panose="02010600040101010101" pitchFamily="2" charset="-122"/>
                    <a:cs typeface="Times New Roman" panose="02020603050405020304" pitchFamily="18" charset="0"/>
                  </a:rPr>
                  <a:t>。</a:t>
                </a:r>
                <a:endParaRPr lang="en-US" altLang="zh-CN" sz="28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81110" y="914466"/>
                <a:ext cx="8229384" cy="1815882"/>
              </a:xfrm>
              <a:prstGeom prst="rect">
                <a:avLst/>
              </a:prstGeom>
              <a:blipFill>
                <a:blip r:embed="rId3"/>
                <a:stretch>
                  <a:fillRect l="-1557" t="-3356" r="-1260" b="-83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81110" y="2697518"/>
                <a:ext cx="8305582" cy="1815882"/>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具体做法就是：先用切线法计算出</a:t>
                </a:r>
                <a14:m>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800" b="1" dirty="0" smtClean="0">
                    <a:solidFill>
                      <a:schemeClr val="bg1"/>
                    </a:solidFill>
                    <a:ea typeface="全新硬笔行书简" panose="02010600040101010101" pitchFamily="2" charset="-122"/>
                    <a:cs typeface="Times New Roman" panose="02020603050405020304" pitchFamily="18" charset="0"/>
                  </a:rPr>
                  <a:t>,</a:t>
                </a:r>
                <a:r>
                  <a:rPr lang="zh-CN" altLang="en-US" sz="2800" b="1" dirty="0" smtClean="0">
                    <a:solidFill>
                      <a:schemeClr val="bg1"/>
                    </a:solidFill>
                    <a:ea typeface="全新硬笔行书简" panose="02010600040101010101" pitchFamily="2" charset="-122"/>
                    <a:cs typeface="Times New Roman" panose="02020603050405020304" pitchFamily="18" charset="0"/>
                  </a:rPr>
                  <a:t>然后检验</a:t>
                </a:r>
                <a14:m>
                  <m:oMath xmlns:m="http://schemas.openxmlformats.org/officeDocument/2006/math">
                    <m:d>
                      <m:dPr>
                        <m:begChr m:val="|"/>
                        <m:endChr m:val="|"/>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e>
                    </m:d>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smtClean="0">
                    <a:solidFill>
                      <a:schemeClr val="bg1"/>
                    </a:solidFill>
                    <a:ea typeface="全新硬笔行书简" panose="02010600040101010101" pitchFamily="2" charset="-122"/>
                    <a:cs typeface="Times New Roman" panose="02020603050405020304" pitchFamily="18" charset="0"/>
                  </a:rPr>
                  <a:t>是否成立。如果不成立，选取</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与</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的中点作为新的</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。反复这一过程，直到最新的</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满足单调性的要求为止。实际上，</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81110" y="2697518"/>
                <a:ext cx="8305582" cy="1815882"/>
              </a:xfrm>
              <a:prstGeom prst="rect">
                <a:avLst/>
              </a:prstGeom>
              <a:blipFill>
                <a:blip r:embed="rId4"/>
                <a:stretch>
                  <a:fillRect l="-1542" t="-3704" r="-294" b="-8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1110" y="4419574"/>
                <a:ext cx="8229384" cy="14349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𝝀</m:t>
                      </m:r>
                      <m:f>
                        <m:f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en-US" altLang="zh-CN" sz="2800" dirty="0" smtClean="0"/>
              </a:p>
              <a:p>
                <a:r>
                  <a:rPr lang="zh-CN" altLang="en-US" sz="2800" b="1" dirty="0" smtClean="0">
                    <a:solidFill>
                      <a:schemeClr val="bg1"/>
                    </a:solidFill>
                    <a:latin typeface="全新硬笔行书简" panose="02010600040101010101" pitchFamily="2" charset="-122"/>
                    <a:ea typeface="全新硬笔行书简" panose="02010600040101010101" pitchFamily="2" charset="-122"/>
                  </a:rPr>
                  <a:t>其中，</a:t>
                </a:r>
                <a14:m>
                  <m:oMath xmlns:m="http://schemas.openxmlformats.org/officeDocument/2006/math">
                    <m:r>
                      <a:rPr lang="zh-CN" altLang="en-US" sz="2800" b="1" i="1" smtClean="0">
                        <a:solidFill>
                          <a:schemeClr val="bg1"/>
                        </a:solidFill>
                        <a:latin typeface="Cambria Math" panose="02040503050406030204" pitchFamily="18" charset="0"/>
                        <a:ea typeface="全新硬笔行书简" panose="02010600040101010101" pitchFamily="2" charset="-122"/>
                      </a:rPr>
                      <m:t>𝛌</m:t>
                    </m:r>
                    <m:r>
                      <a:rPr lang="en-US" altLang="zh-CN" sz="2800" b="1" i="1" smtClean="0">
                        <a:solidFill>
                          <a:schemeClr val="bg1"/>
                        </a:solidFill>
                        <a:latin typeface="Cambria Math" panose="02040503050406030204" pitchFamily="18" charset="0"/>
                        <a:ea typeface="全新硬笔行书简" panose="02010600040101010101" pitchFamily="2" charset="-122"/>
                      </a:rPr>
                      <m:t>(</m:t>
                    </m:r>
                    <m:r>
                      <a:rPr lang="en-US" altLang="zh-CN" sz="2800" b="1" i="1" smtClean="0">
                        <a:solidFill>
                          <a:schemeClr val="bg1"/>
                        </a:solidFill>
                        <a:latin typeface="Cambria Math" panose="02040503050406030204" pitchFamily="18" charset="0"/>
                        <a:ea typeface="全新硬笔行书简" panose="02010600040101010101" pitchFamily="2" charset="-122"/>
                      </a:rPr>
                      <m:t>𝟎</m:t>
                    </m:r>
                    <m:r>
                      <a:rPr lang="en-US" altLang="zh-CN" sz="2800" b="1" i="1" smtClean="0">
                        <a:solidFill>
                          <a:schemeClr val="bg1"/>
                        </a:solidFill>
                        <a:latin typeface="Cambria Math" panose="02040503050406030204" pitchFamily="18" charset="0"/>
                        <a:ea typeface="全新硬笔行书简" panose="02010600040101010101" pitchFamily="2" charset="-122"/>
                      </a:rPr>
                      <m:t>&lt;</m:t>
                    </m:r>
                    <m:r>
                      <a:rPr lang="zh-CN" altLang="en-US" sz="2800" b="1" i="1" smtClean="0">
                        <a:solidFill>
                          <a:schemeClr val="bg1"/>
                        </a:solidFill>
                        <a:latin typeface="Cambria Math" panose="02040503050406030204" pitchFamily="18" charset="0"/>
                        <a:ea typeface="全新硬笔行书简" panose="02010600040101010101" pitchFamily="2" charset="-122"/>
                      </a:rPr>
                      <m:t>𝝀</m:t>
                    </m:r>
                    <m:r>
                      <a:rPr lang="en-US" altLang="zh-CN" sz="2800" b="1" i="1" smtClean="0">
                        <a:solidFill>
                          <a:schemeClr val="bg1"/>
                        </a:solidFill>
                        <a:latin typeface="Cambria Math" panose="02040503050406030204" pitchFamily="18" charset="0"/>
                        <a:ea typeface="全新硬笔行书简" panose="02010600040101010101" pitchFamily="2" charset="-122"/>
                      </a:rPr>
                      <m:t>≤</m:t>
                    </m:r>
                    <m:r>
                      <a:rPr lang="en-US" altLang="zh-CN" sz="2800" b="1" i="1" smtClean="0">
                        <a:solidFill>
                          <a:schemeClr val="bg1"/>
                        </a:solidFill>
                        <a:latin typeface="Cambria Math" panose="02040503050406030204" pitchFamily="18" charset="0"/>
                        <a:ea typeface="全新硬笔行书简" panose="02010600040101010101" pitchFamily="2" charset="-122"/>
                      </a:rPr>
                      <m:t>𝟏</m:t>
                    </m:r>
                    <m:r>
                      <a:rPr lang="en-US" altLang="zh-CN" sz="2800" b="1" i="1" smtClean="0">
                        <a:solidFill>
                          <a:schemeClr val="bg1"/>
                        </a:solidFill>
                        <a:latin typeface="Cambria Math" panose="02040503050406030204" pitchFamily="18" charset="0"/>
                        <a:ea typeface="全新硬笔行书简" panose="02010600040101010101" pitchFamily="2" charset="-122"/>
                      </a:rPr>
                      <m:t>)</m:t>
                    </m:r>
                  </m:oMath>
                </a14:m>
                <a:r>
                  <a:rPr lang="zh-CN" altLang="en-US" sz="2800" b="1" dirty="0" smtClean="0">
                    <a:solidFill>
                      <a:schemeClr val="bg1"/>
                    </a:solidFill>
                    <a:latin typeface="全新硬笔行书简" panose="02010600040101010101" pitchFamily="2" charset="-122"/>
                    <a:ea typeface="全新硬笔行书简" panose="02010600040101010101" pitchFamily="2" charset="-122"/>
                  </a:rPr>
                  <a:t>称为</a:t>
                </a:r>
                <a:r>
                  <a:rPr lang="zh-CN" altLang="en-US" sz="2800" b="1" dirty="0" smtClean="0">
                    <a:solidFill>
                      <a:srgbClr val="FFFF00"/>
                    </a:solidFill>
                    <a:latin typeface="全新硬笔行书简" panose="02010600040101010101" pitchFamily="2" charset="-122"/>
                    <a:ea typeface="全新硬笔行书简" panose="02010600040101010101" pitchFamily="2" charset="-122"/>
                  </a:rPr>
                  <a:t>下山因子</a:t>
                </a:r>
                <a:r>
                  <a:rPr lang="zh-CN" altLang="en-US" sz="2800" b="1" dirty="0" smtClean="0">
                    <a:solidFill>
                      <a:schemeClr val="bg1"/>
                    </a:solidFill>
                    <a:latin typeface="全新硬笔行书简" panose="02010600040101010101" pitchFamily="2" charset="-122"/>
                    <a:ea typeface="全新硬笔行书简" panose="02010600040101010101" pitchFamily="2" charset="-122"/>
                  </a:rPr>
                  <a:t>。</a:t>
                </a:r>
                <a:endParaRPr lang="zh-CN" altLang="en-US" sz="28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381110" y="4419574"/>
                <a:ext cx="8229384" cy="1434945"/>
              </a:xfrm>
              <a:prstGeom prst="rect">
                <a:avLst/>
              </a:prstGeom>
              <a:blipFill>
                <a:blip r:embed="rId5"/>
                <a:stretch>
                  <a:fillRect l="-1557" b="-110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7291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3.4</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重根情形</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1110" y="914466"/>
                <a:ext cx="8229384" cy="1384995"/>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牛顿切线法对于函数在重根处的收敛序列仅是一阶收敛的。这是因为，假设</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pPr/>
                <a14:m>
                  <m:oMathPara xmlns:m="http://schemas.openxmlformats.org/officeDocument/2006/math">
                    <m:oMathParaPr>
                      <m:jc m:val="center"/>
                    </m:oMathParaPr>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sup>
                      </m:s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8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81110" y="914466"/>
                <a:ext cx="8229384" cy="1384995"/>
              </a:xfrm>
              <a:prstGeom prst="rect">
                <a:avLst/>
              </a:prstGeom>
              <a:blipFill>
                <a:blip r:embed="rId3"/>
                <a:stretch>
                  <a:fillRect l="-1557" t="-4405"/>
                </a:stretch>
              </a:blipFill>
            </p:spPr>
            <p:txBody>
              <a:bodyPr/>
              <a:lstStyle/>
              <a:p>
                <a:r>
                  <a:rPr lang="zh-CN" altLang="en-US">
                    <a:noFill/>
                  </a:rPr>
                  <a:t> </a:t>
                </a:r>
              </a:p>
            </p:txBody>
          </p:sp>
        </mc:Fallback>
      </mc:AlternateContent>
      <p:sp>
        <p:nvSpPr>
          <p:cNvPr id="4" name="矩形 3"/>
          <p:cNvSpPr/>
          <p:nvPr/>
        </p:nvSpPr>
        <p:spPr>
          <a:xfrm>
            <a:off x="381110" y="2286030"/>
            <a:ext cx="457188"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则</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1066892" y="2133634"/>
                <a:ext cx="7695998" cy="100405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066892" y="2133634"/>
                <a:ext cx="7695998" cy="10040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56661" y="3089484"/>
                <a:ext cx="4830040" cy="874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𝒎𝒈</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056661" y="3089484"/>
                <a:ext cx="4830040" cy="8745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7308" y="4852396"/>
                <a:ext cx="5943444" cy="8738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𝒎𝒈</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57308" y="4852396"/>
                <a:ext cx="5943444" cy="873829"/>
              </a:xfrm>
              <a:prstGeom prst="rect">
                <a:avLst/>
              </a:prstGeom>
              <a:blipFill>
                <a:blip r:embed="rId6"/>
                <a:stretch>
                  <a:fillRect/>
                </a:stretch>
              </a:blipFill>
            </p:spPr>
            <p:txBody>
              <a:bodyPr/>
              <a:lstStyle/>
              <a:p>
                <a:r>
                  <a:rPr lang="zh-CN" altLang="en-US">
                    <a:noFill/>
                  </a:rPr>
                  <a:t> </a:t>
                </a:r>
              </a:p>
            </p:txBody>
          </p:sp>
        </mc:Fallback>
      </mc:AlternateContent>
      <p:sp>
        <p:nvSpPr>
          <p:cNvPr id="12" name="矩形 11"/>
          <p:cNvSpPr/>
          <p:nvPr/>
        </p:nvSpPr>
        <p:spPr>
          <a:xfrm>
            <a:off x="457308" y="4277344"/>
            <a:ext cx="990574" cy="523220"/>
          </a:xfrm>
          <a:prstGeom prst="rect">
            <a:avLst/>
          </a:prstGeom>
        </p:spPr>
        <p:txBody>
          <a:bodyPr wrap="square">
            <a:spAutoFit/>
          </a:bodyPr>
          <a:lstStyle/>
          <a:p>
            <a:r>
              <a:rPr lang="zh-CN" altLang="en-US" sz="2800" b="1" dirty="0">
                <a:solidFill>
                  <a:schemeClr val="bg1"/>
                </a:solidFill>
                <a:ea typeface="全新硬笔行书简" panose="02010600040101010101" pitchFamily="2" charset="-122"/>
                <a:cs typeface="Times New Roman" panose="02020603050405020304" pitchFamily="18" charset="0"/>
              </a:rPr>
              <a:t>从而</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6400752" y="4876762"/>
                <a:ext cx="1981148" cy="7861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den>
                      </m:f>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400752" y="4876762"/>
                <a:ext cx="1981148" cy="7861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421898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4" grpId="0"/>
      <p:bldP spid="8" grpId="0"/>
      <p:bldP spid="3" grpId="0"/>
      <p:bldP spid="9"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1061720"/>
            <a:ext cx="6029960" cy="871855"/>
          </a:xfrm>
        </p:spPr>
        <p:txBody>
          <a:bodyPr>
            <a:normAutofit/>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方程求根的迭代方法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p:sp>
        <p:nvSpPr>
          <p:cNvPr id="4" name="文本占位符 3"/>
          <p:cNvSpPr>
            <a:spLocks noGrp="1" noChangeArrowheads="1"/>
          </p:cNvSpPr>
          <p:nvPr>
            <p:ph type="body" sz="half" idx="2"/>
          </p:nvPr>
        </p:nvSpPr>
        <p:spPr>
          <a:xfrm>
            <a:off x="457202" y="2139497"/>
            <a:ext cx="8115195" cy="3518297"/>
          </a:xfrm>
        </p:spPr>
        <p:txBody>
          <a:bodyPr>
            <a:normAutofit fontScale="92500" lnSpcReduction="20000"/>
          </a:bodyPr>
          <a:lstStyle/>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方程求根长期以来都是数学研究中的一个既基础又重要话题，在数学研究的其它领域，也经常性地碰到需要对方程进行的问题。有些函数，即使是简单如多项式，要想给出解的准确值，可能都非常不易。寻求方程的精度可控的数值解的方法，越来越受到重视。</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例如，求函数方程的</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二分法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它是计算机上常用的一种算法，它利用连续函数在某两点处函数值异号时在这两点为端点的区间内必定有根的原理，每次二分收缩有根区间，给出满足精度要求的根的近似值。二分法严重依赖区间端点处的函数值正负性。当函数值已非常接近</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时用数值方法直接判断其正负符号并不容易。何况有大量函数在根的附近找不到两端点符号不同的有根区间。</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本章着重介绍的是方程求根的</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迭代法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3.4</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重根情形</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1110" y="914466"/>
                <a:ext cx="8229384" cy="954107"/>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若已知函数</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smtClean="0">
                    <a:solidFill>
                      <a:schemeClr val="bg1"/>
                    </a:solidFill>
                    <a:ea typeface="全新硬笔行书简" panose="02010600040101010101" pitchFamily="2" charset="-122"/>
                    <a:cs typeface="Times New Roman" panose="02020603050405020304" pitchFamily="18" charset="0"/>
                  </a:rPr>
                  <a:t>的零点的重数为</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oMath>
                </a14:m>
                <a:r>
                  <a:rPr lang="en-US" altLang="zh-CN" sz="2800" b="1" dirty="0" smtClean="0">
                    <a:solidFill>
                      <a:schemeClr val="bg1"/>
                    </a:solidFill>
                    <a:ea typeface="全新硬笔行书简" panose="02010600040101010101" pitchFamily="2" charset="-122"/>
                    <a:cs typeface="Times New Roman" panose="02020603050405020304" pitchFamily="18" charset="0"/>
                  </a:rPr>
                  <a:t>,</a:t>
                </a:r>
                <a:r>
                  <a:rPr lang="zh-CN" altLang="en-US" sz="2800" b="1" dirty="0" smtClean="0">
                    <a:solidFill>
                      <a:schemeClr val="bg1"/>
                    </a:solidFill>
                    <a:ea typeface="全新硬笔行书简" panose="02010600040101010101" pitchFamily="2" charset="-122"/>
                    <a:cs typeface="Times New Roman" panose="02020603050405020304" pitchFamily="18" charset="0"/>
                  </a:rPr>
                  <a:t>可以简单修改牛顿切线法的公式变成</a:t>
                </a:r>
                <a:endParaRPr lang="en-US" altLang="zh-CN" sz="2800" b="1" dirty="0" smtClean="0">
                  <a:solidFill>
                    <a:schemeClr val="bg1"/>
                  </a:solidFill>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81110" y="914466"/>
                <a:ext cx="8229384" cy="954107"/>
              </a:xfrm>
              <a:prstGeom prst="rect">
                <a:avLst/>
              </a:prstGeom>
              <a:blipFill>
                <a:blip r:embed="rId3"/>
                <a:stretch>
                  <a:fillRect l="-1557" t="-6369" b="-16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209862" y="1752644"/>
                <a:ext cx="3886098" cy="100405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f>
                        <m:f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209862" y="1752644"/>
                <a:ext cx="3886098" cy="10040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62100" y="3200406"/>
                <a:ext cx="5562454" cy="882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𝒎𝒈</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762100" y="3200406"/>
                <a:ext cx="5562454" cy="882806"/>
              </a:xfrm>
              <a:prstGeom prst="rect">
                <a:avLst/>
              </a:prstGeom>
              <a:blipFill>
                <a:blip r:embed="rId5"/>
                <a:stretch>
                  <a:fillRect/>
                </a:stretch>
              </a:blipFill>
            </p:spPr>
            <p:txBody>
              <a:bodyPr/>
              <a:lstStyle/>
              <a:p>
                <a:r>
                  <a:rPr lang="zh-CN" altLang="en-US">
                    <a:noFill/>
                  </a:rPr>
                  <a:t> </a:t>
                </a:r>
              </a:p>
            </p:txBody>
          </p:sp>
        </mc:Fallback>
      </mc:AlternateContent>
      <p:sp>
        <p:nvSpPr>
          <p:cNvPr id="12" name="矩形 11"/>
          <p:cNvSpPr/>
          <p:nvPr/>
        </p:nvSpPr>
        <p:spPr>
          <a:xfrm>
            <a:off x="457308" y="4114782"/>
            <a:ext cx="6629226"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从而至少具有二阶收敛速度。</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6324554" y="3200406"/>
                <a:ext cx="1600158" cy="8797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𝒈</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𝒎𝒈</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324554" y="3200406"/>
                <a:ext cx="1600158" cy="879793"/>
              </a:xfrm>
              <a:prstGeom prst="rect">
                <a:avLst/>
              </a:prstGeom>
              <a:blipFill>
                <a:blip r:embed="rId6"/>
                <a:stretch>
                  <a:fillRect/>
                </a:stretch>
              </a:blipFill>
            </p:spPr>
            <p:txBody>
              <a:bodyPr/>
              <a:lstStyle/>
              <a:p>
                <a:r>
                  <a:rPr lang="zh-CN" altLang="en-US">
                    <a:noFill/>
                  </a:rPr>
                  <a:t> </a:t>
                </a:r>
              </a:p>
            </p:txBody>
          </p:sp>
        </mc:Fallback>
      </mc:AlternateContent>
      <p:sp>
        <p:nvSpPr>
          <p:cNvPr id="10" name="矩形 9"/>
          <p:cNvSpPr/>
          <p:nvPr/>
        </p:nvSpPr>
        <p:spPr>
          <a:xfrm>
            <a:off x="304912" y="2653537"/>
            <a:ext cx="8381780"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此时，迭代法因</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
        <p:nvSpPr>
          <p:cNvPr id="2" name="矩形 1"/>
          <p:cNvSpPr/>
          <p:nvPr/>
        </p:nvSpPr>
        <p:spPr>
          <a:xfrm>
            <a:off x="2209862" y="1752644"/>
            <a:ext cx="3657504" cy="990574"/>
          </a:xfrm>
          <a:prstGeom prst="rect">
            <a:avLst/>
          </a:prstGeom>
          <a:solidFill>
            <a:schemeClr val="accent1">
              <a:alpha val="0"/>
            </a:schemeClr>
          </a:solid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315937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8" grpId="0"/>
      <p:bldP spid="9" grpId="0"/>
      <p:bldP spid="12" grpId="0"/>
      <p:bldP spid="13" grpId="0"/>
      <p:bldP spid="10"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304882"/>
            <a:ext cx="8305586" cy="646331"/>
          </a:xfrm>
          <a:prstGeom prst="rect">
            <a:avLst/>
          </a:prstGeom>
        </p:spPr>
        <p:txBody>
          <a:bodyPr wrap="square">
            <a:spAutoFit/>
          </a:bodyPr>
          <a:lstStyle/>
          <a:p>
            <a:r>
              <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3.4</a:t>
            </a:r>
            <a:r>
              <a:rPr lang="en-US" altLang="zh-CN" sz="36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重根情形</a:t>
            </a:r>
            <a:endParaRPr lang="en-US" altLang="zh-CN" sz="36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457308" y="914466"/>
                <a:ext cx="8305582" cy="1420325"/>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常常</a:t>
                </a:r>
                <a14:m>
                  <m:oMath xmlns:m="http://schemas.openxmlformats.org/officeDocument/2006/math">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a:solidFill>
                      <a:schemeClr val="bg1"/>
                    </a:solidFill>
                    <a:ea typeface="全新硬笔行书简" panose="02010600040101010101" pitchFamily="2" charset="-122"/>
                    <a:cs typeface="Times New Roman" panose="02020603050405020304" pitchFamily="18" charset="0"/>
                  </a:rPr>
                  <a:t>的零点的重</a:t>
                </a:r>
                <a:r>
                  <a:rPr lang="zh-CN" altLang="en-US" sz="2800" b="1" dirty="0" smtClean="0">
                    <a:solidFill>
                      <a:schemeClr val="bg1"/>
                    </a:solidFill>
                    <a:ea typeface="全新硬笔行书简" panose="02010600040101010101" pitchFamily="2" charset="-122"/>
                    <a:cs typeface="Times New Roman" panose="02020603050405020304" pitchFamily="18" charset="0"/>
                  </a:rPr>
                  <a:t>数并不知道，如果令</a:t>
                </a:r>
                <a:endParaRPr lang="en-US" altLang="zh-CN" sz="2800" b="1" dirty="0" smtClean="0">
                  <a:solidFill>
                    <a:schemeClr val="bg1"/>
                  </a:solidFill>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457308" y="914466"/>
                <a:ext cx="8305582" cy="1420325"/>
              </a:xfrm>
              <a:prstGeom prst="rect">
                <a:avLst/>
              </a:prstGeom>
              <a:blipFill>
                <a:blip r:embed="rId3"/>
                <a:stretch>
                  <a:fillRect t="-4292"/>
                </a:stretch>
              </a:blipFill>
            </p:spPr>
            <p:txBody>
              <a:bodyPr/>
              <a:lstStyle/>
              <a:p>
                <a:r>
                  <a:rPr lang="zh-CN" altLang="en-US">
                    <a:noFill/>
                  </a:rPr>
                  <a:t> </a:t>
                </a:r>
              </a:p>
            </p:txBody>
          </p:sp>
        </mc:Fallback>
      </mc:AlternateContent>
      <p:sp>
        <p:nvSpPr>
          <p:cNvPr id="15" name="矩形 14"/>
          <p:cNvSpPr/>
          <p:nvPr/>
        </p:nvSpPr>
        <p:spPr>
          <a:xfrm>
            <a:off x="381110" y="2514624"/>
            <a:ext cx="8305582"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从而构造迭代格式</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304912" y="3124208"/>
                <a:ext cx="8305582" cy="2084866"/>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sSup>
                            <m:sSup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e>
                              </m:d>
                            </m:e>
                            <m: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den>
                      </m:f>
                    </m:oMath>
                  </m:oMathPara>
                </a14:m>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304912" y="3124208"/>
                <a:ext cx="8305582" cy="2084866"/>
              </a:xfrm>
              <a:prstGeom prst="rect">
                <a:avLst/>
              </a:prstGeom>
              <a:blipFill>
                <a:blip r:embed="rId4"/>
                <a:stretch>
                  <a:fillRect/>
                </a:stretch>
              </a:blipFill>
            </p:spPr>
            <p:txBody>
              <a:bodyPr/>
              <a:lstStyle/>
              <a:p>
                <a:r>
                  <a:rPr lang="zh-CN" altLang="en-US">
                    <a:noFill/>
                  </a:rPr>
                  <a:t> </a:t>
                </a:r>
              </a:p>
            </p:txBody>
          </p:sp>
        </mc:Fallback>
      </mc:AlternateContent>
      <p:sp>
        <p:nvSpPr>
          <p:cNvPr id="17" name="矩形 16"/>
          <p:cNvSpPr/>
          <p:nvPr/>
        </p:nvSpPr>
        <p:spPr>
          <a:xfrm>
            <a:off x="381110" y="5420314"/>
            <a:ext cx="8305582"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那么迭代法将是二阶收敛的。</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2474381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76288"/>
            <a:ext cx="8305586" cy="830997"/>
          </a:xfrm>
          <a:prstGeom prst="rect">
            <a:avLst/>
          </a:prstGeom>
        </p:spPr>
        <p:txBody>
          <a:bodyPr wrap="square">
            <a:spAutoFit/>
          </a:bodyPr>
          <a:lstStyle/>
          <a:p>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四、</a:t>
            </a:r>
            <a:r>
              <a:rPr lang="en-US" altLang="zh-CN" sz="4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弦截法与抛物线法</a:t>
            </a:r>
            <a:endParaRPr lang="en-US" altLang="zh-CN"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
        <p:nvSpPr>
          <p:cNvPr id="14" name="矩形 13"/>
          <p:cNvSpPr/>
          <p:nvPr/>
        </p:nvSpPr>
        <p:spPr>
          <a:xfrm>
            <a:off x="457308" y="914466"/>
            <a:ext cx="8305582" cy="954107"/>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为了改善牛顿法中求导的困难，选用微商替代牛顿法中的导数，可得</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
        <p:nvSpPr>
          <p:cNvPr id="17" name="矩形 16"/>
          <p:cNvSpPr/>
          <p:nvPr/>
        </p:nvSpPr>
        <p:spPr>
          <a:xfrm>
            <a:off x="533506" y="2667020"/>
            <a:ext cx="3886098"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迭代法称为</a:t>
            </a:r>
            <a:r>
              <a:rPr lang="zh-CN" altLang="en-US" sz="2800" b="1" dirty="0" smtClean="0">
                <a:solidFill>
                  <a:srgbClr val="FFFF00"/>
                </a:solidFill>
                <a:ea typeface="全新硬笔行书简" panose="02010600040101010101" pitchFamily="2" charset="-122"/>
                <a:cs typeface="Times New Roman" panose="02020603050405020304" pitchFamily="18" charset="0"/>
              </a:rPr>
              <a:t>弦截法</a:t>
            </a:r>
            <a:r>
              <a:rPr lang="zh-CN" altLang="en-US" sz="2800" b="1" dirty="0" smtClean="0">
                <a:solidFill>
                  <a:schemeClr val="bg1"/>
                </a:solidFill>
                <a:ea typeface="全新硬笔行书简" panose="02010600040101010101" pitchFamily="2" charset="-122"/>
                <a:cs typeface="Times New Roman" panose="02020603050405020304" pitchFamily="18" charset="0"/>
              </a:rPr>
              <a:t>。</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133664" y="1828842"/>
                <a:ext cx="5145255" cy="873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den>
                      </m:f>
                      <m: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𝑘</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2133664" y="1828842"/>
                <a:ext cx="5145255" cy="873829"/>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94" y="2819416"/>
            <a:ext cx="3869973" cy="2590732"/>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533506" y="3124208"/>
                <a:ext cx="4038494" cy="98943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533506" y="3124208"/>
                <a:ext cx="4038494" cy="989438"/>
              </a:xfrm>
              <a:prstGeom prst="rect">
                <a:avLst/>
              </a:prstGeom>
              <a:blipFill>
                <a:blip r:embed="rId5"/>
                <a:stretch>
                  <a:fillRect/>
                </a:stretch>
              </a:blipFill>
            </p:spPr>
            <p:txBody>
              <a:bodyPr/>
              <a:lstStyle/>
              <a:p>
                <a:r>
                  <a:rPr lang="zh-CN" altLang="en-US">
                    <a:noFill/>
                  </a:rPr>
                  <a:t> </a:t>
                </a:r>
              </a:p>
            </p:txBody>
          </p:sp>
        </mc:Fallback>
      </mc:AlternateContent>
      <p:sp>
        <p:nvSpPr>
          <p:cNvPr id="10" name="矩形 9"/>
          <p:cNvSpPr/>
          <p:nvPr/>
        </p:nvSpPr>
        <p:spPr>
          <a:xfrm>
            <a:off x="609704" y="4038584"/>
            <a:ext cx="914372" cy="523220"/>
          </a:xfrm>
          <a:prstGeom prst="rect">
            <a:avLst/>
          </a:prstGeom>
        </p:spPr>
        <p:txBody>
          <a:bodyPr wrap="square">
            <a:spAutoFit/>
          </a:bodyPr>
          <a:lstStyle/>
          <a:p>
            <a:r>
              <a:rPr lang="zh-CN" altLang="en-US" sz="2800" b="1" dirty="0">
                <a:solidFill>
                  <a:schemeClr val="bg1"/>
                </a:solidFill>
                <a:ea typeface="全新硬笔行书简" panose="02010600040101010101" pitchFamily="2" charset="-122"/>
                <a:cs typeface="Times New Roman" panose="02020603050405020304" pitchFamily="18" charset="0"/>
              </a:rPr>
              <a:t>满足</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28714" y="4267178"/>
                <a:ext cx="4876672" cy="173816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 xmlns:m="http://schemas.openxmlformats.org/officeDocument/2006/math">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f>
                      <m:f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sSup>
                          <m:sSupPr>
                            <m:ctrlP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r>
                      <a:rPr lang="zh-CN" altLang="en-US"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介</m:t>
                    </m:r>
                    <m:r>
                      <a:rPr lang="zh-CN" altLang="en-US"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于</m:t>
                    </m:r>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与</a:t>
                </a:r>
                <a14:m>
                  <m:oMath xmlns:m="http://schemas.openxmlformats.org/officeDocument/2006/math">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之间</a:t>
                </a:r>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8714" y="4267178"/>
                <a:ext cx="4876672" cy="1738168"/>
              </a:xfrm>
              <a:prstGeom prst="rect">
                <a:avLst/>
              </a:prstGeom>
              <a:blipFill>
                <a:blip r:embed="rId6"/>
                <a:stretch>
                  <a:fillRect r="-5632" b="-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85906" y="5791138"/>
                <a:ext cx="7772192" cy="954107"/>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当</a:t>
                </a:r>
                <a14:m>
                  <m:oMath xmlns:m="http://schemas.openxmlformats.org/officeDocument/2006/math">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baseline="-250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充分接近</a:t>
                </a:r>
                <a14:m>
                  <m:oMath xmlns:m="http://schemas.openxmlformats.org/officeDocument/2006/math">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时，可使</a:t>
                </a:r>
                <a14:m>
                  <m:oMath xmlns:m="http://schemas.openxmlformats.org/officeDocument/2006/math">
                    <m:r>
                      <a:rPr lang="en-US" altLang="zh-CN" sz="28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8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d>
                      <m:dPr>
                        <m:begChr m:val="|"/>
                        <m:endChr m:val="|"/>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8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e>
                    </m:d>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8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oMath>
                </a14:m>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故弦截法为线性收敛。</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685906" y="5791138"/>
                <a:ext cx="7772192" cy="954107"/>
              </a:xfrm>
              <a:prstGeom prst="rect">
                <a:avLst/>
              </a:prstGeom>
              <a:blipFill>
                <a:blip r:embed="rId7"/>
                <a:stretch>
                  <a:fillRect l="-1648" t="-8280"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717072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 calcmode="lin" valueType="num">
                                      <p:cBhvr>
                                        <p:cTn id="54"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7" grpId="0"/>
      <p:bldP spid="2"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159667"/>
            <a:ext cx="8305586" cy="830997"/>
          </a:xfrm>
          <a:prstGeom prst="rect">
            <a:avLst/>
          </a:prstGeom>
        </p:spPr>
        <p:txBody>
          <a:bodyPr wrap="square">
            <a:spAutoFit/>
          </a:bodyPr>
          <a:lstStyle/>
          <a:p>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四、</a:t>
            </a:r>
            <a:r>
              <a:rPr lang="en-US" altLang="zh-CN" sz="4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弦截法与抛物线法</a:t>
            </a:r>
            <a:endParaRPr lang="en-US" altLang="zh-CN"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sp>
        <p:nvSpPr>
          <p:cNvPr id="14" name="矩形 13"/>
          <p:cNvSpPr/>
          <p:nvPr/>
        </p:nvSpPr>
        <p:spPr>
          <a:xfrm>
            <a:off x="457308" y="914466"/>
            <a:ext cx="8305582"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为提高收敛速度，可将</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p:cNvSpPr/>
              <p:nvPr/>
            </p:nvSpPr>
            <p:spPr>
              <a:xfrm>
                <a:off x="533506" y="2133634"/>
                <a:ext cx="7086414" cy="523220"/>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中</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oMath>
                </a14:m>
                <a:r>
                  <a:rPr lang="zh-CN" altLang="en-US" sz="2800" b="1" dirty="0" smtClean="0">
                    <a:solidFill>
                      <a:schemeClr val="bg1"/>
                    </a:solidFill>
                    <a:ea typeface="全新硬笔行书简" panose="02010600040101010101" pitchFamily="2" charset="-122"/>
                    <a:cs typeface="Times New Roman" panose="02020603050405020304" pitchFamily="18" charset="0"/>
                  </a:rPr>
                  <a:t>用前一步的</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oMath>
                </a14:m>
                <a:r>
                  <a:rPr lang="zh-CN" altLang="en-US" sz="2800" b="1" dirty="0" smtClean="0">
                    <a:solidFill>
                      <a:schemeClr val="bg1"/>
                    </a:solidFill>
                    <a:ea typeface="全新硬笔行书简" panose="02010600040101010101" pitchFamily="2" charset="-122"/>
                    <a:cs typeface="Times New Roman" panose="02020603050405020304" pitchFamily="18" charset="0"/>
                  </a:rPr>
                  <a:t>替代形成迭代格式：</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533506" y="2133634"/>
                <a:ext cx="7086414" cy="523220"/>
              </a:xfrm>
              <a:prstGeom prst="rect">
                <a:avLst/>
              </a:prstGeom>
              <a:blipFill>
                <a:blip r:embed="rId4"/>
                <a:stretch>
                  <a:fillRect l="-180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133664" y="1295456"/>
                <a:ext cx="5145255" cy="873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den>
                      </m:f>
                      <m: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𝑘</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2133664" y="1295456"/>
                <a:ext cx="5145255" cy="8738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09704" y="3581396"/>
                <a:ext cx="3505108" cy="2940933"/>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这种方法称为</a:t>
                </a:r>
                <a:r>
                  <a:rPr lang="zh-CN" altLang="en-US" sz="2800" b="1" dirty="0" smtClean="0">
                    <a:solidFill>
                      <a:srgbClr val="FFFF00"/>
                    </a:solidFill>
                    <a:ea typeface="全新硬笔行书简" panose="02010600040101010101" pitchFamily="2" charset="-122"/>
                    <a:cs typeface="Times New Roman" panose="02020603050405020304" pitchFamily="18" charset="0"/>
                  </a:rPr>
                  <a:t>快速弦截法</a:t>
                </a:r>
                <a:r>
                  <a:rPr lang="zh-CN" altLang="en-US" sz="2800" b="1" dirty="0" smtClean="0">
                    <a:solidFill>
                      <a:schemeClr val="bg1"/>
                    </a:solidFill>
                    <a:ea typeface="全新硬笔行书简" panose="02010600040101010101" pitchFamily="2" charset="-122"/>
                    <a:cs typeface="Times New Roman" panose="02020603050405020304" pitchFamily="18" charset="0"/>
                  </a:rPr>
                  <a:t>，它是一种二步方法。快速弦截法收敛的阶</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ad>
                          <m:radPr>
                            <m:degHide m:val="on"/>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rad>
                      </m:num>
                      <m:den>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𝟔𝟏𝟖</m:t>
                    </m:r>
                  </m:oMath>
                </a14:m>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是一种超线性收敛方法。</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09704" y="3581396"/>
                <a:ext cx="3505108" cy="2940933"/>
              </a:xfrm>
              <a:prstGeom prst="rect">
                <a:avLst/>
              </a:prstGeom>
              <a:blipFill>
                <a:blip r:embed="rId6"/>
                <a:stretch>
                  <a:fillRect l="-3478" t="-2070" r="-1217"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28872" y="2590822"/>
                <a:ext cx="5752985" cy="873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den>
                      </m:f>
                      <m: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𝑘</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𝑘</m:t>
                          </m:r>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828872" y="2590822"/>
                <a:ext cx="5752985" cy="873829"/>
              </a:xfrm>
              <a:prstGeom prst="rect">
                <a:avLst/>
              </a:prstGeom>
              <a:blipFill>
                <a:blip r:embed="rId7"/>
                <a:stretch>
                  <a:fillRect/>
                </a:stretch>
              </a:blipFill>
            </p:spPr>
            <p:txBody>
              <a:bodyPr/>
              <a:lstStyle/>
              <a:p>
                <a:r>
                  <a:rPr lang="zh-CN" altLang="en-US">
                    <a:noFill/>
                  </a:rPr>
                  <a:t> </a:t>
                </a:r>
              </a:p>
            </p:txBody>
          </p:sp>
        </mc:Fallback>
      </mc:AlternateContent>
      <p:pic>
        <p:nvPicPr>
          <p:cNvPr id="7" name="a"/>
          <p:cNvPicPr>
            <a:picLocks noRot="1" noChangeAspect="1"/>
          </p:cNvPicPr>
          <p:nvPr>
            <a:videoFile r:link="rId1"/>
          </p:nvPr>
        </p:nvPicPr>
        <p:blipFill>
          <a:blip r:embed="rId8">
            <a:duotone>
              <a:prstClr val="black"/>
              <a:schemeClr val="accent1">
                <a:tint val="45000"/>
                <a:satMod val="400000"/>
              </a:schemeClr>
            </a:duotone>
          </a:blip>
          <a:stretch>
            <a:fillRect/>
          </a:stretch>
        </p:blipFill>
        <p:spPr>
          <a:xfrm>
            <a:off x="4191010" y="3581396"/>
            <a:ext cx="4190890" cy="3143168"/>
          </a:xfrm>
          <a:prstGeom prst="rect">
            <a:avLst/>
          </a:prstGeom>
          <a:ln>
            <a:noFill/>
          </a:ln>
        </p:spPr>
      </p:pic>
    </p:spTree>
    <p:extLst>
      <p:ext uri="{BB962C8B-B14F-4D97-AF65-F5344CB8AC3E}">
        <p14:creationId xmlns:p14="http://schemas.microsoft.com/office/powerpoint/2010/main" val="34096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42" fill="remove" display="0">
                  <p:stCondLst>
                    <p:cond delay="indefinite"/>
                  </p:stCondLst>
                  <p:endCondLst>
                    <p:cond evt="onNext" delay="0">
                      <p:tgtEl>
                        <p:sldTgt/>
                      </p:tgtEl>
                    </p:cond>
                  </p:endCondLst>
                </p:cTn>
                <p:tgtEl>
                  <p:spTgt spid="7"/>
                </p:tgtEl>
              </p:cMediaNode>
            </p:video>
            <p:seq concurrent="1" nextAc="seek">
              <p:cTn id="43" restart="whenNotActive" fill="hold" evtFilter="cancelBubble" nodeType="interactiveSeq">
                <p:stCondLst>
                  <p:cond evt="onClick" delay="0">
                    <p:tgtEl>
                      <p:spTgt spid="13"/>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
                                      <p:cBhvr>
                                        <p:cTn id="47" dur="1" fill="hold"/>
                                        <p:tgtEl>
                                          <p:spTgt spid="7"/>
                                        </p:tgtEl>
                                      </p:cBhvr>
                                    </p:cmd>
                                  </p:childTnLst>
                                </p:cTn>
                              </p:par>
                            </p:childTnLst>
                          </p:cTn>
                        </p:par>
                      </p:childTnLst>
                    </p:cTn>
                  </p:par>
                </p:childTnLst>
              </p:cTn>
              <p:nextCondLst>
                <p:cond evt="onClick" delay="0">
                  <p:tgtEl>
                    <p:spTgt spid="13"/>
                  </p:tgtEl>
                </p:cond>
              </p:nextCondLst>
            </p:seq>
          </p:childTnLst>
        </p:cTn>
      </p:par>
    </p:tnLst>
    <p:bldLst>
      <p:bldP spid="6" grpId="0"/>
      <p:bldP spid="14" grpId="0"/>
      <p:bldP spid="17" grpId="0"/>
      <p:bldP spid="2" grpId="0"/>
      <p:bldP spid="10"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912" y="159667"/>
            <a:ext cx="8305586" cy="830997"/>
          </a:xfrm>
          <a:prstGeom prst="rect">
            <a:avLst/>
          </a:prstGeom>
        </p:spPr>
        <p:txBody>
          <a:bodyPr wrap="square">
            <a:spAutoFit/>
          </a:bodyPr>
          <a:lstStyle/>
          <a:p>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四、</a:t>
            </a:r>
            <a:r>
              <a:rPr lang="en-US" altLang="zh-CN" sz="4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rPr>
              <a:t>弦截法与抛物线法</a:t>
            </a:r>
            <a:endParaRPr lang="en-US" altLang="zh-CN" sz="4800" b="1" dirty="0" smtClean="0">
              <a:solidFill>
                <a:srgbClr val="00B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457308" y="914466"/>
                <a:ext cx="4724276" cy="3108543"/>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如果已知方程</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的三个近似根</a:t>
                </a:r>
                <a14:m>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oMath>
                </a14:m>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以这三点为节点构造二次</a:t>
                </a:r>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2</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多项式</a:t>
                </a:r>
                <a14:m>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并适当选取</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的一个根作为</a:t>
                </a:r>
                <a14:m>
                  <m:oMath xmlns:m="http://schemas.openxmlformats.org/officeDocument/2006/math">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新的近似根</a:t>
                </a:r>
                <a14:m>
                  <m:oMath xmlns:m="http://schemas.openxmlformats.org/officeDocument/2006/math">
                    <m:sSub>
                      <m:sSubPr>
                        <m:ctrlP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，这样确定的迭代过程称为</a:t>
                </a:r>
                <a:r>
                  <a:rPr lang="zh-CN" altLang="en-US" sz="28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抛物线法</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457308" y="914466"/>
                <a:ext cx="4724276" cy="3108543"/>
              </a:xfrm>
              <a:prstGeom prst="rect">
                <a:avLst/>
              </a:prstGeom>
              <a:blipFill>
                <a:blip r:embed="rId3"/>
                <a:stretch>
                  <a:fillRect l="-2581" t="-1961" r="-1806" b="-45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09704" y="4025153"/>
                <a:ext cx="4190890" cy="1384995"/>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它是一种三步方法，收敛的阶</a:t>
                </a:r>
                <a14:m>
                  <m:oMath xmlns:m="http://schemas.openxmlformats.org/officeDocument/2006/math">
                    <m:r>
                      <a:rPr lang="en-US" altLang="zh-CN" sz="28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8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.8</m:t>
                    </m:r>
                  </m:oMath>
                </a14:m>
                <a:r>
                  <a:rPr lang="en-US" altLang="zh-CN"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a:t>
                </a:r>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故也是一种超线性收敛方法。</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09704" y="4025153"/>
                <a:ext cx="4190890" cy="1384995"/>
              </a:xfrm>
              <a:prstGeom prst="rect">
                <a:avLst/>
              </a:prstGeom>
              <a:blipFill>
                <a:blip r:embed="rId4"/>
                <a:stretch>
                  <a:fillRect l="-2911" t="-4405" r="-2911" b="-11454"/>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5181584" y="1524050"/>
            <a:ext cx="3419048" cy="3980952"/>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533506" y="5549113"/>
                <a:ext cx="8076988" cy="1384995"/>
              </a:xfrm>
              <a:prstGeom prst="rect">
                <a:avLst/>
              </a:prstGeom>
            </p:spPr>
            <p:txBody>
              <a:bodyPr wrap="square">
                <a:spAutoFit/>
              </a:bodyPr>
              <a:lstStyle/>
              <a:p>
                <a:r>
                  <a:rPr lang="zh-CN" altLang="en-US" sz="2800" b="1" dirty="0" smtClean="0">
                    <a:solidFill>
                      <a:schemeClr val="bg1"/>
                    </a:solidFill>
                    <a:ea typeface="全新硬笔行书简" panose="02010600040101010101" pitchFamily="2" charset="-122"/>
                    <a:cs typeface="Times New Roman" panose="02020603050405020304" pitchFamily="18" charset="0"/>
                  </a:rPr>
                  <a:t>        由于</a:t>
                </a:r>
                <a14:m>
                  <m:oMath xmlns:m="http://schemas.openxmlformats.org/officeDocument/2006/math">
                    <m:sSub>
                      <m:sSubPr>
                        <m:ctrlP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8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8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为二次函数，它的根可能是实数根，也可能为复数根。因此，抛物线法是适用于求多项式复数根的方法。</a:t>
                </a:r>
                <a:endParaRPr lang="en-US" altLang="zh-CN" sz="28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33506" y="5549113"/>
                <a:ext cx="8076988" cy="1384995"/>
              </a:xfrm>
              <a:prstGeom prst="rect">
                <a:avLst/>
              </a:prstGeom>
              <a:blipFill>
                <a:blip r:embed="rId6"/>
                <a:stretch>
                  <a:fillRect l="-1586" t="-4405" r="-5967" b="-11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13084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fontScale="90000"/>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一、迭代过程的收敛性</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3" y="1219258"/>
                <a:ext cx="4952976" cy="144776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不动点迭代法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将</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函数方程</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等价变形成为</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的形式，</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迭代函数</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3" y="1219258"/>
                <a:ext cx="4952976" cy="1447762"/>
              </a:xfrm>
              <a:blipFill>
                <a:blip r:embed="rId3"/>
                <a:stretch>
                  <a:fillRect l="-1847" t="-6303" b="-1554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410178" y="1676446"/>
            <a:ext cx="3618925" cy="3276514"/>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457308" y="2700222"/>
                <a:ext cx="4572000" cy="1938992"/>
              </a:xfrm>
              <a:prstGeom prst="rect">
                <a:avLst/>
              </a:prstGeom>
            </p:spPr>
            <p:txBody>
              <a:bodyPr>
                <a:spAutoFit/>
              </a:bodyPr>
              <a:lstStyle/>
              <a:p>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求</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就等价于寻找</a:t>
                </a:r>
                <a14:m>
                  <m:oMath xmlns:m="http://schemas.openxmlformats.org/officeDocument/2006/math">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的不动点</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选择一个初始</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值按格式</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进行递推，就能得到一个迭代序列</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57308" y="2700222"/>
                <a:ext cx="4572000" cy="1938992"/>
              </a:xfrm>
              <a:prstGeom prst="rect">
                <a:avLst/>
              </a:prstGeom>
              <a:blipFill>
                <a:blip r:embed="rId5"/>
                <a:stretch>
                  <a:fillRect l="-2000" t="-2516" r="-2133" b="-6289"/>
                </a:stretch>
              </a:blipFill>
            </p:spPr>
            <p:txBody>
              <a:bodyPr/>
              <a:lstStyle/>
              <a:p>
                <a:r>
                  <a:rPr lang="zh-CN" altLang="en-US">
                    <a:noFill/>
                  </a:rPr>
                  <a:t> </a:t>
                </a:r>
              </a:p>
            </p:txBody>
          </p:sp>
        </mc:Fallback>
      </mc:AlternateContent>
      <p:sp>
        <p:nvSpPr>
          <p:cNvPr id="6" name="矩形 5"/>
          <p:cNvSpPr/>
          <p:nvPr/>
        </p:nvSpPr>
        <p:spPr>
          <a:xfrm>
            <a:off x="457308" y="4571970"/>
            <a:ext cx="4572000" cy="461665"/>
          </a:xfrm>
          <a:prstGeom prst="rect">
            <a:avLst/>
          </a:prstGeom>
        </p:spPr>
        <p:txBody>
          <a:bodyPr>
            <a:spAutoFit/>
          </a:bodyPr>
          <a:lstStyle/>
          <a:p>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序列</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有收敛和发散之分</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7308" y="5075790"/>
                <a:ext cx="8457978" cy="830997"/>
              </a:xfrm>
              <a:prstGeom prst="rect">
                <a:avLst/>
              </a:prstGeom>
            </p:spPr>
            <p:txBody>
              <a:bodyPr wrap="square">
                <a:spAutoFit/>
              </a:bodyPr>
              <a:lstStyle/>
              <a:p>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如果迭代序列收敛到</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即</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a:t>
                </a:r>
                <a14:m>
                  <m:oMath xmlns:m="http://schemas.openxmlformats.org/officeDocument/2006/math">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的不动点，也就是方程</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的一个根</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57308" y="5075790"/>
                <a:ext cx="8457978" cy="830997"/>
              </a:xfrm>
              <a:prstGeom prst="rect">
                <a:avLst/>
              </a:prstGeom>
              <a:blipFill>
                <a:blip r:embed="rId6"/>
                <a:stretch>
                  <a:fillRect l="-1081" t="-6618" b="-16176"/>
                </a:stretch>
              </a:blipFill>
            </p:spPr>
            <p:txBody>
              <a:bodyPr/>
              <a:lstStyle/>
              <a:p>
                <a:r>
                  <a:rPr lang="zh-CN" altLang="en-US">
                    <a:noFill/>
                  </a:rPr>
                  <a:t> </a:t>
                </a:r>
              </a:p>
            </p:txBody>
          </p:sp>
        </mc:Fallback>
      </mc:AlternateContent>
      <p:sp>
        <p:nvSpPr>
          <p:cNvPr id="8" name="矩形 7"/>
          <p:cNvSpPr/>
          <p:nvPr/>
        </p:nvSpPr>
        <p:spPr>
          <a:xfrm>
            <a:off x="457308" y="5862859"/>
            <a:ext cx="8534176" cy="461665"/>
          </a:xfrm>
          <a:prstGeom prst="rect">
            <a:avLst/>
          </a:prstGeom>
        </p:spPr>
        <p:txBody>
          <a:bodyPr wrap="square">
            <a:spAutoFit/>
          </a:bodyPr>
          <a:lstStyle/>
          <a:p>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这种</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求方程根的方法称为不动点迭代法，也称简单</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迭代法。</a:t>
            </a:r>
            <a:endParaRPr lang="zh-CN" altLang="en-US" sz="2400" dirty="0"/>
          </a:p>
        </p:txBody>
      </p:sp>
    </p:spTree>
    <p:extLst>
      <p:ext uri="{BB962C8B-B14F-4D97-AF65-F5344CB8AC3E}">
        <p14:creationId xmlns:p14="http://schemas.microsoft.com/office/powerpoint/2010/main" val="3393499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3"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fontScale="90000"/>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一、迭代过程的收敛性</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143060"/>
                <a:ext cx="8229489" cy="601964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将函数方程</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等价变形时能够找到无穷多种各不相同的迭代函数，如，求</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就等价于</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𝝎</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(2)</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ad>
                      <m:ra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ra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(5)</a:t>
                </a:r>
                <a14:m>
                  <m:oMath xmlns:m="http://schemas.openxmlformats.org/officeDocument/2006/math">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(6)</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(7)</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可以发现，不同的迭代函数，不同的初始点</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x</a:t>
                </a:r>
                <a:r>
                  <a:rPr lang="en-US" altLang="zh-CN" sz="2400" b="1" baseline="-25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选取，都对迭代序列的收敛与否、收敛到的不动点，以及收敛的速度产生影响。</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143060"/>
                <a:ext cx="8229489" cy="6019642"/>
              </a:xfrm>
              <a:blipFill>
                <a:blip r:embed="rId3"/>
                <a:stretch>
                  <a:fillRect l="-1111" t="-1418"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98207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fontScale="90000"/>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一、迭代过程的收敛性</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143060"/>
                <a:ext cx="8229489" cy="2895524"/>
              </a:xfrm>
            </p:spPr>
            <p:txBody>
              <a:bodyPr>
                <a:noAutofit/>
              </a:bodyPr>
              <a:lstStyle/>
              <a:p>
                <a:r>
                  <a:rPr lang="zh-CN" altLang="en-US" sz="36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不动点的存在性与唯一性：</a:t>
                </a:r>
                <a:endParaRPr lang="en-US" altLang="zh-CN" sz="36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定理</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Wingdings" panose="05000000000000000000" pitchFamily="2" charset="2"/>
                  </a:rPr>
                  <a:t>（全局收敛性）：</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设</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𝐂</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𝐚</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𝐛</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满足条件：</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𝒃</m:t>
                        </m: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𝒂</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𝒃</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 </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𝒃</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14:m>
                  <m:oMath xmlns:m="http://schemas.openxmlformats.org/officeDocument/2006/math">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𝐚</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𝐛</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上存在唯一的不动点</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且迭代序列</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有估计式：</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den>
                        </m:f>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𝒙𝒌</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r>
                              <a:rPr lang="en-US" altLang="zh-CN" sz="2400" b="1" i="1" baseline="30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den>
                        </m:f>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（解释以上不等式的含义。）</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143060"/>
                <a:ext cx="8229489" cy="2895524"/>
              </a:xfrm>
              <a:blipFill>
                <a:blip r:embed="rId3"/>
                <a:stretch>
                  <a:fillRect l="-2222" t="-5063" r="-148" b="-21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7308" y="4426755"/>
                <a:ext cx="8229384" cy="830997"/>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定理</a:t>
                </a:r>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Wingdings" panose="05000000000000000000" pitchFamily="2" charset="2"/>
                  </a:rPr>
                  <a:t>（局部收敛性</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Wingdings" panose="05000000000000000000" pitchFamily="2" charset="2"/>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设</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为</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𝐂</m:t>
                    </m:r>
                    <m:r>
                      <a:rPr lang="en-US" altLang="zh-CN" sz="2400" b="1" i="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𝒂</m:t>
                    </m:r>
                    <m:r>
                      <a:rPr lang="en-US" altLang="zh-CN" sz="2400" b="1" i="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𝒃</m:t>
                    </m:r>
                    <m:r>
                      <a:rPr lang="en-US" altLang="zh-CN" sz="2400" b="1" i="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不动点</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且在</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的某个邻域内</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连续</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457308" y="4426755"/>
                <a:ext cx="8229384" cy="830997"/>
              </a:xfrm>
              <a:prstGeom prst="rect">
                <a:avLst/>
              </a:prstGeom>
              <a:blipFill>
                <a:blip r:embed="rId4"/>
                <a:stretch>
                  <a:fillRect l="-1111"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57308" y="5581383"/>
                <a:ext cx="8229384" cy="1200329"/>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在实际使用时，如果</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𝒂</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𝒃</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上</a:t>
                </a:r>
                <a14:m>
                  <m:oMath xmlns:m="http://schemas.openxmlformats.org/officeDocument/2006/math">
                    <m:d>
                      <m:dPr>
                        <m:begChr m:val="|"/>
                        <m:endChr m:val="|"/>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e>
                    </m:d>
                    <m:r>
                      <a:rPr lang="en-US" altLang="zh-CN" sz="2400" b="1" i="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𝐋</m:t>
                    </m:r>
                    <m:r>
                      <a:rPr lang="en-US" altLang="zh-CN" sz="2400" b="1" i="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i="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恒成立，</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𝒂</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𝒃</m:t>
                    </m:r>
                    <m: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是</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不动点</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，也就是上述两个定理的条件都满足，结论也就都是成立的。</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57308" y="5581383"/>
                <a:ext cx="8229384" cy="1200329"/>
              </a:xfrm>
              <a:prstGeom prst="rect">
                <a:avLst/>
              </a:prstGeom>
              <a:blipFill>
                <a:blip r:embed="rId5"/>
                <a:stretch>
                  <a:fillRect l="-1111" t="-4082" b="-112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76792" y="4804615"/>
                <a:ext cx="1981208" cy="453137"/>
              </a:xfrm>
              <a:prstGeom prst="rect">
                <a:avLst/>
              </a:prstGeom>
            </p:spPr>
            <p:txBody>
              <a:bodyPr wrap="square">
                <a:spAutoFit/>
              </a:bodyPr>
              <a:lstStyle/>
              <a:p>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e>
                    </m:d>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oMath>
                </a14:m>
                <a:r>
                  <a:rPr lang="en-US" altLang="zh-CN"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876792" y="4804615"/>
                <a:ext cx="1981208" cy="453137"/>
              </a:xfrm>
              <a:prstGeom prst="rect">
                <a:avLst/>
              </a:prstGeom>
              <a:blipFill>
                <a:blip r:embed="rId6"/>
                <a:stretch>
                  <a:fillRect b="-17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57308" y="5177077"/>
                <a:ext cx="5857229" cy="461665"/>
              </a:xfrm>
              <a:prstGeom prst="rect">
                <a:avLst/>
              </a:prstGeom>
            </p:spPr>
            <p:txBody>
              <a:bodyPr wrap="square">
                <a:spAutoFit/>
              </a:bodyPr>
              <a:lstStyle/>
              <a:p>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则迭代法</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局部收敛。</a:t>
                </a:r>
              </a:p>
            </p:txBody>
          </p:sp>
        </mc:Choice>
        <mc:Fallback xmlns="">
          <p:sp>
            <p:nvSpPr>
              <p:cNvPr id="7" name="矩形 6"/>
              <p:cNvSpPr>
                <a:spLocks noRot="1" noChangeAspect="1" noMove="1" noResize="1" noEditPoints="1" noAdjustHandles="1" noChangeArrowheads="1" noChangeShapeType="1" noTextEdit="1"/>
              </p:cNvSpPr>
              <p:nvPr/>
            </p:nvSpPr>
            <p:spPr>
              <a:xfrm>
                <a:off x="457308" y="5177077"/>
                <a:ext cx="5857229" cy="461665"/>
              </a:xfrm>
              <a:prstGeom prst="rect">
                <a:avLst/>
              </a:prstGeom>
              <a:blipFill>
                <a:blip r:embed="rId7"/>
                <a:stretch>
                  <a:fillRect l="-1561"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633385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1000"/>
                                        <p:tgtEl>
                                          <p:spTgt spid="4">
                                            <p:txEl>
                                              <p:pRg st="5" end="5"/>
                                            </p:txEl>
                                          </p:spTgt>
                                        </p:tgtEl>
                                      </p:cBhvr>
                                    </p:animEffect>
                                    <p:anim calcmode="lin" valueType="num">
                                      <p:cBhvr>
                                        <p:cTn id="4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1000"/>
                                        <p:tgtEl>
                                          <p:spTgt spid="3">
                                            <p:txEl>
                                              <p:pRg st="0" end="0"/>
                                            </p:txEl>
                                          </p:spTgt>
                                        </p:tgtEl>
                                      </p:cBhvr>
                                    </p:animEffect>
                                    <p:anim calcmode="lin" valueType="num">
                                      <p:cBhvr>
                                        <p:cTn id="5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animEffect transition="in" filter="fade">
                                      <p:cBhvr>
                                        <p:cTn id="60" dur="1000"/>
                                        <p:tgtEl>
                                          <p:spTgt spid="3">
                                            <p:txEl>
                                              <p:pRg st="1" end="1"/>
                                            </p:txEl>
                                          </p:spTgt>
                                        </p:tgtEl>
                                      </p:cBhvr>
                                    </p:animEffect>
                                    <p:anim calcmode="lin" valueType="num">
                                      <p:cBhvr>
                                        <p:cTn id="6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wd">
                                    <p:tmAbs val="200"/>
                                  </p:iterate>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fontScale="90000"/>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一、迭代过程的收敛性</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143060"/>
                <a:ext cx="8229489" cy="3962296"/>
              </a:xfrm>
            </p:spPr>
            <p:txBody>
              <a:bodyPr>
                <a:noAutofit/>
              </a:bodyPr>
              <a:lstStyle/>
              <a:p>
                <a:r>
                  <a:rPr lang="zh-CN" altLang="en-US" sz="36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迭代过程的收敛速度：</a:t>
                </a:r>
                <a:endParaRPr lang="en-US" altLang="zh-CN" sz="36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定义</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Wingdings" panose="05000000000000000000" pitchFamily="2" charset="2"/>
                  </a:rPr>
                  <a:t>：设迭代过程</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Wingdings" panose="05000000000000000000" pitchFamily="2" charset="2"/>
                  </a:rPr>
                  <a:t>收敛到方程</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Wingdings" panose="05000000000000000000" pitchFamily="2" charset="2"/>
                  </a:rPr>
                  <a:t>的根</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，如果在</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时迭代误差</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满足渐近关系式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num>
                        <m:den>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p>
                          </m:sSub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sz="2400" b="1"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则称迭代过程是</a:t>
                </a:r>
                <a:r>
                  <a:rPr lang="en-US" altLang="zh-CN" sz="24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zh-CN" altLang="en-US" sz="24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阶收敛</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的。特别地，</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endChr m:val="|"/>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时称为</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线性收敛</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p&gt;1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超线性收敛</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p=2</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时称</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平方收敛</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143060"/>
                <a:ext cx="8229489" cy="3962296"/>
              </a:xfrm>
              <a:blipFill>
                <a:blip r:embed="rId3"/>
                <a:stretch>
                  <a:fillRect l="-2222" t="-3698" r="-4815" b="-1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7308" y="5034649"/>
                <a:ext cx="8229384" cy="1594667"/>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定理</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Wingdings" panose="05000000000000000000" pitchFamily="2" charset="2"/>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设迭代过程</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的迭代函数</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在</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不动点</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的某个邻域内具有直到</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p</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阶的连续导数，且</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𝒍</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𝒍</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则在</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的某个邻域</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内</a:t>
                </a:r>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该迭代过程</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是</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p</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阶收敛的。</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57308" y="5034649"/>
                <a:ext cx="8229384" cy="1594667"/>
              </a:xfrm>
              <a:prstGeom prst="rect">
                <a:avLst/>
              </a:prstGeom>
              <a:blipFill>
                <a:blip r:embed="rId4"/>
                <a:stretch>
                  <a:fillRect l="-1111" t="-3065" b="-8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669320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p:cTn id="25"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 calcmode="lin" valueType="num">
                                      <p:cBhvr>
                                        <p:cTn id="3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p:cTn id="39"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 calcmode="lin" valueType="num">
                                      <p:cBhvr>
                                        <p:cTn id="46"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4">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p:cTn id="53"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4"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5" dur="500"/>
                                        <p:tgtEl>
                                          <p:spTgt spid="4">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animEffect transition="in" filter="fade">
                                      <p:cBhvr>
                                        <p:cTn id="60" dur="1000"/>
                                        <p:tgtEl>
                                          <p:spTgt spid="3">
                                            <p:txEl>
                                              <p:pRg st="0" end="0"/>
                                            </p:txEl>
                                          </p:spTgt>
                                        </p:tgtEl>
                                      </p:cBhvr>
                                    </p:animEffect>
                                    <p:anim calcmode="lin" valueType="num">
                                      <p:cBhvr>
                                        <p:cTn id="6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1" end="1"/>
                                            </p:txEl>
                                          </p:spTgt>
                                        </p:tgtEl>
                                        <p:attrNameLst>
                                          <p:attrName>style.visibility</p:attrName>
                                        </p:attrNameLst>
                                      </p:cBhvr>
                                      <p:to>
                                        <p:strVal val="visible"/>
                                      </p:to>
                                    </p:set>
                                    <p:animEffect transition="in" filter="fade">
                                      <p:cBhvr>
                                        <p:cTn id="67" dur="1000"/>
                                        <p:tgtEl>
                                          <p:spTgt spid="3">
                                            <p:txEl>
                                              <p:pRg st="1" end="1"/>
                                            </p:txEl>
                                          </p:spTgt>
                                        </p:tgtEl>
                                      </p:cBhvr>
                                    </p:animEffect>
                                    <p:anim calcmode="lin" valueType="num">
                                      <p:cBhvr>
                                        <p:cTn id="6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2" end="2"/>
                                            </p:txEl>
                                          </p:spTgt>
                                        </p:tgtEl>
                                        <p:attrNameLst>
                                          <p:attrName>style.visibility</p:attrName>
                                        </p:attrNameLst>
                                      </p:cBhvr>
                                      <p:to>
                                        <p:strVal val="visible"/>
                                      </p:to>
                                    </p:set>
                                    <p:animEffect transition="in" filter="fade">
                                      <p:cBhvr>
                                        <p:cTn id="74" dur="1000"/>
                                        <p:tgtEl>
                                          <p:spTgt spid="3">
                                            <p:txEl>
                                              <p:pRg st="2" end="2"/>
                                            </p:txEl>
                                          </p:spTgt>
                                        </p:tgtEl>
                                      </p:cBhvr>
                                    </p:animEffect>
                                    <p:anim calcmode="lin" valueType="num">
                                      <p:cBhvr>
                                        <p:cTn id="7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fontScale="90000"/>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一、迭代过程的收敛性</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143060"/>
                <a:ext cx="8229489" cy="1752554"/>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例：用如下迭代函数的迭代法求方程</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的根</a:t>
                </a:r>
                <a14:m>
                  <m:oMath xmlns:m="http://schemas.openxmlformats.org/officeDocument/2006/math">
                    <m:rad>
                      <m:radPr>
                        <m:ctrlP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143060"/>
                <a:ext cx="8229489" cy="1752554"/>
              </a:xfrm>
              <a:blipFill>
                <a:blip r:embed="rId3"/>
                <a:stretch>
                  <a:fillRect l="-1111" t="-3136"/>
                </a:stretch>
              </a:blipFill>
            </p:spPr>
            <p:txBody>
              <a:bodyPr/>
              <a:lstStyle/>
              <a:p>
                <a:r>
                  <a:rPr lang="zh-CN" altLang="en-US">
                    <a:noFill/>
                  </a:rPr>
                  <a:t> </a:t>
                </a:r>
              </a:p>
            </p:txBody>
          </p:sp>
        </mc:Fallback>
      </mc:AlternateContent>
      <p:sp>
        <p:nvSpPr>
          <p:cNvPr id="3" name="矩形 2"/>
          <p:cNvSpPr/>
          <p:nvPr/>
        </p:nvSpPr>
        <p:spPr>
          <a:xfrm>
            <a:off x="6857940" y="3352802"/>
            <a:ext cx="1828752" cy="1938992"/>
          </a:xfrm>
          <a:prstGeom prst="rect">
            <a:avLst/>
          </a:prstGeom>
        </p:spPr>
        <p:txBody>
          <a:bodyPr wrap="square">
            <a:sp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(1)(2)</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发散，</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(3)(4)</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收敛，且</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比</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收敛速度快得多。</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20461763"/>
              </p:ext>
            </p:extLst>
          </p:nvPr>
        </p:nvGraphicFramePr>
        <p:xfrm>
          <a:off x="609704" y="3119060"/>
          <a:ext cx="304792" cy="2595880"/>
        </p:xfrm>
        <a:graphic>
          <a:graphicData uri="http://schemas.openxmlformats.org/drawingml/2006/table">
            <a:tbl>
              <a:tblPr firstRow="1" bandRow="1">
                <a:tableStyleId>{5C22544A-7EE6-4342-B048-85BDC9FD1C3A}</a:tableStyleId>
              </a:tblPr>
              <a:tblGrid>
                <a:gridCol w="304792">
                  <a:extLst>
                    <a:ext uri="{9D8B030D-6E8A-4147-A177-3AD203B41FA5}">
                      <a16:colId xmlns:a16="http://schemas.microsoft.com/office/drawing/2014/main" val="1784346709"/>
                    </a:ext>
                  </a:extLst>
                </a:gridCol>
              </a:tblGrid>
              <a:tr h="370840">
                <a:tc>
                  <a:txBody>
                    <a:bodyPr/>
                    <a:lstStyle/>
                    <a:p>
                      <a:r>
                        <a:rPr lang="en-US" altLang="zh-CN" dirty="0" smtClean="0"/>
                        <a:t>k</a:t>
                      </a:r>
                      <a:endParaRPr lang="zh-CN" altLang="en-US" dirty="0"/>
                    </a:p>
                  </a:txBody>
                  <a:tcPr/>
                </a:tc>
                <a:extLst>
                  <a:ext uri="{0D108BD9-81ED-4DB2-BD59-A6C34878D82A}">
                    <a16:rowId xmlns:a16="http://schemas.microsoft.com/office/drawing/2014/main" val="999172123"/>
                  </a:ext>
                </a:extLst>
              </a:tr>
              <a:tr h="370840">
                <a:tc>
                  <a:txBody>
                    <a:bodyPr/>
                    <a:lstStyle/>
                    <a:p>
                      <a:r>
                        <a:rPr lang="en-US" altLang="zh-CN" dirty="0" smtClean="0"/>
                        <a:t>0</a:t>
                      </a:r>
                      <a:endParaRPr lang="zh-CN" altLang="en-US" dirty="0"/>
                    </a:p>
                  </a:txBody>
                  <a:tcPr/>
                </a:tc>
                <a:extLst>
                  <a:ext uri="{0D108BD9-81ED-4DB2-BD59-A6C34878D82A}">
                    <a16:rowId xmlns:a16="http://schemas.microsoft.com/office/drawing/2014/main" val="501759573"/>
                  </a:ext>
                </a:extLst>
              </a:tr>
              <a:tr h="370840">
                <a:tc>
                  <a:txBody>
                    <a:bodyPr/>
                    <a:lstStyle/>
                    <a:p>
                      <a:r>
                        <a:rPr lang="en-US" altLang="zh-CN" dirty="0" smtClean="0"/>
                        <a:t>1</a:t>
                      </a:r>
                      <a:endParaRPr lang="zh-CN" altLang="en-US" dirty="0"/>
                    </a:p>
                  </a:txBody>
                  <a:tcPr/>
                </a:tc>
                <a:extLst>
                  <a:ext uri="{0D108BD9-81ED-4DB2-BD59-A6C34878D82A}">
                    <a16:rowId xmlns:a16="http://schemas.microsoft.com/office/drawing/2014/main" val="1376456249"/>
                  </a:ext>
                </a:extLst>
              </a:tr>
              <a:tr h="370840">
                <a:tc>
                  <a:txBody>
                    <a:bodyPr/>
                    <a:lstStyle/>
                    <a:p>
                      <a:r>
                        <a:rPr lang="en-US" altLang="zh-CN" dirty="0" smtClean="0"/>
                        <a:t>2</a:t>
                      </a:r>
                      <a:endParaRPr lang="zh-CN" altLang="en-US" dirty="0"/>
                    </a:p>
                  </a:txBody>
                  <a:tcPr/>
                </a:tc>
                <a:extLst>
                  <a:ext uri="{0D108BD9-81ED-4DB2-BD59-A6C34878D82A}">
                    <a16:rowId xmlns:a16="http://schemas.microsoft.com/office/drawing/2014/main" val="1431523940"/>
                  </a:ext>
                </a:extLst>
              </a:tr>
              <a:tr h="370840">
                <a:tc>
                  <a:txBody>
                    <a:bodyPr/>
                    <a:lstStyle/>
                    <a:p>
                      <a:r>
                        <a:rPr lang="en-US" altLang="zh-CN" dirty="0" smtClean="0"/>
                        <a:t>3</a:t>
                      </a:r>
                      <a:endParaRPr lang="zh-CN" altLang="en-US" dirty="0"/>
                    </a:p>
                  </a:txBody>
                  <a:tcPr/>
                </a:tc>
                <a:extLst>
                  <a:ext uri="{0D108BD9-81ED-4DB2-BD59-A6C34878D82A}">
                    <a16:rowId xmlns:a16="http://schemas.microsoft.com/office/drawing/2014/main" val="3616709205"/>
                  </a:ext>
                </a:extLst>
              </a:tr>
              <a:tr h="370840">
                <a:tc>
                  <a:txBody>
                    <a:bodyPr/>
                    <a:lstStyle/>
                    <a:p>
                      <a:r>
                        <a:rPr lang="en-US" altLang="zh-CN" dirty="0" smtClean="0"/>
                        <a:t>4</a:t>
                      </a:r>
                      <a:endParaRPr lang="zh-CN" altLang="en-US" dirty="0"/>
                    </a:p>
                  </a:txBody>
                  <a:tcPr/>
                </a:tc>
                <a:extLst>
                  <a:ext uri="{0D108BD9-81ED-4DB2-BD59-A6C34878D82A}">
                    <a16:rowId xmlns:a16="http://schemas.microsoft.com/office/drawing/2014/main" val="1053432758"/>
                  </a:ext>
                </a:extLst>
              </a:tr>
              <a:tr h="370840">
                <a:tc>
                  <a:txBody>
                    <a:bodyPr/>
                    <a:lstStyle/>
                    <a:p>
                      <a:r>
                        <a:rPr lang="en-US" altLang="zh-CN" dirty="0" smtClean="0"/>
                        <a:t>5</a:t>
                      </a:r>
                      <a:endParaRPr lang="zh-CN" altLang="en-US" dirty="0"/>
                    </a:p>
                  </a:txBody>
                  <a:tcPr/>
                </a:tc>
                <a:extLst>
                  <a:ext uri="{0D108BD9-81ED-4DB2-BD59-A6C34878D82A}">
                    <a16:rowId xmlns:a16="http://schemas.microsoft.com/office/drawing/2014/main" val="2989418464"/>
                  </a:ext>
                </a:extLst>
              </a:tr>
            </a:tbl>
          </a:graphicData>
        </a:graphic>
      </p:graphicFrame>
      <mc:AlternateContent xmlns:mc="http://schemas.openxmlformats.org/markup-compatibility/2006" xmlns:a14="http://schemas.microsoft.com/office/drawing/2010/main">
        <mc:Choice Requires="a14">
          <p:sp>
            <p:nvSpPr>
              <p:cNvPr id="6" name="矩形 5"/>
              <p:cNvSpPr/>
              <p:nvPr/>
            </p:nvSpPr>
            <p:spPr>
              <a:xfrm>
                <a:off x="533506" y="5638742"/>
                <a:ext cx="8305586" cy="1442254"/>
              </a:xfrm>
              <a:prstGeom prst="rect">
                <a:avLst/>
              </a:prstGeom>
            </p:spPr>
            <p:txBody>
              <a:bodyPr wrap="square">
                <a:sp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(1)</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e>
                    </m:ra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;(2)</a:t>
                </a:r>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a:t>
                </a:r>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一阶收敛。</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a:t>
                </a:r>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ad>
                          <m:radPr>
                            <m:ctrlP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radPr>
                          <m:deg>
                            <m:r>
                              <m:rPr>
                                <m:brk m:alnAt="7"/>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g>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rad>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二阶收敛。</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33506" y="5638742"/>
                <a:ext cx="8305586" cy="1442254"/>
              </a:xfrm>
              <a:prstGeom prst="rect">
                <a:avLst/>
              </a:prstGeom>
              <a:blipFill>
                <a:blip r:embed="rId4"/>
                <a:stretch>
                  <a:fillRect l="-1175" t="-844" b="-4641"/>
                </a:stretch>
              </a:blipFill>
            </p:spPr>
            <p:txBody>
              <a:bodyPr/>
              <a:lstStyle/>
              <a:p>
                <a:r>
                  <a:rPr lang="zh-CN" altLang="en-US">
                    <a:noFill/>
                  </a:rPr>
                  <a:t> </a:t>
                </a:r>
              </a:p>
            </p:txBody>
          </p:sp>
        </mc:Fallback>
      </mc:AlternateContent>
      <p:sp>
        <p:nvSpPr>
          <p:cNvPr id="7" name="矩形 6"/>
          <p:cNvSpPr/>
          <p:nvPr/>
        </p:nvSpPr>
        <p:spPr>
          <a:xfrm>
            <a:off x="457308" y="2738741"/>
            <a:ext cx="8305586" cy="461665"/>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迭代是否收敛？收敛时的阶为多少？</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1050670339"/>
              </p:ext>
            </p:extLst>
          </p:nvPr>
        </p:nvGraphicFramePr>
        <p:xfrm>
          <a:off x="914496" y="3119060"/>
          <a:ext cx="1219200" cy="2595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199448798"/>
                    </a:ext>
                  </a:extLst>
                </a:gridCol>
              </a:tblGrid>
              <a:tr h="370840">
                <a:tc>
                  <a:txBody>
                    <a:bodyPr/>
                    <a:lstStyle/>
                    <a:p>
                      <a:r>
                        <a:rPr lang="en-US" altLang="zh-CN" dirty="0" smtClean="0"/>
                        <a:t>(1)</a:t>
                      </a:r>
                      <a:endParaRPr lang="zh-CN" altLang="en-US" dirty="0"/>
                    </a:p>
                  </a:txBody>
                  <a:tcPr/>
                </a:tc>
                <a:extLst>
                  <a:ext uri="{0D108BD9-81ED-4DB2-BD59-A6C34878D82A}">
                    <a16:rowId xmlns:a16="http://schemas.microsoft.com/office/drawing/2014/main" val="783639816"/>
                  </a:ext>
                </a:extLst>
              </a:tr>
              <a:tr h="370840">
                <a:tc>
                  <a:txBody>
                    <a:bodyPr/>
                    <a:lstStyle/>
                    <a:p>
                      <a:r>
                        <a:rPr lang="en-US" altLang="zh-CN" dirty="0" smtClean="0"/>
                        <a:t>1.4</a:t>
                      </a:r>
                      <a:endParaRPr lang="zh-CN" altLang="en-US" dirty="0"/>
                    </a:p>
                  </a:txBody>
                  <a:tcPr/>
                </a:tc>
                <a:extLst>
                  <a:ext uri="{0D108BD9-81ED-4DB2-BD59-A6C34878D82A}">
                    <a16:rowId xmlns:a16="http://schemas.microsoft.com/office/drawing/2014/main" val="881736530"/>
                  </a:ext>
                </a:extLst>
              </a:tr>
              <a:tr h="370840">
                <a:tc>
                  <a:txBody>
                    <a:bodyPr/>
                    <a:lstStyle/>
                    <a:p>
                      <a:r>
                        <a:rPr lang="en-US" altLang="zh-CN" dirty="0" smtClean="0"/>
                        <a:t>1.144</a:t>
                      </a:r>
                      <a:endParaRPr lang="zh-CN" altLang="en-US" dirty="0"/>
                    </a:p>
                  </a:txBody>
                  <a:tcPr/>
                </a:tc>
                <a:extLst>
                  <a:ext uri="{0D108BD9-81ED-4DB2-BD59-A6C34878D82A}">
                    <a16:rowId xmlns:a16="http://schemas.microsoft.com/office/drawing/2014/main" val="530679176"/>
                  </a:ext>
                </a:extLst>
              </a:tr>
              <a:tr h="370840">
                <a:tc>
                  <a:txBody>
                    <a:bodyPr/>
                    <a:lstStyle/>
                    <a:p>
                      <a:r>
                        <a:rPr lang="en-US" altLang="zh-CN" dirty="0" smtClean="0"/>
                        <a:t>-0.358806</a:t>
                      </a:r>
                      <a:endParaRPr lang="zh-CN" altLang="en-US" dirty="0"/>
                    </a:p>
                  </a:txBody>
                  <a:tcPr/>
                </a:tc>
                <a:extLst>
                  <a:ext uri="{0D108BD9-81ED-4DB2-BD59-A6C34878D82A}">
                    <a16:rowId xmlns:a16="http://schemas.microsoft.com/office/drawing/2014/main" val="320108296"/>
                  </a:ext>
                </a:extLst>
              </a:tr>
              <a:tr h="370840">
                <a:tc>
                  <a:txBody>
                    <a:bodyPr/>
                    <a:lstStyle/>
                    <a:p>
                      <a:r>
                        <a:rPr lang="en-US" altLang="zh-CN" dirty="0" smtClean="0"/>
                        <a:t>-3.405</a:t>
                      </a:r>
                      <a:endParaRPr lang="zh-CN" altLang="en-US" dirty="0"/>
                    </a:p>
                  </a:txBody>
                  <a:tcPr/>
                </a:tc>
                <a:extLst>
                  <a:ext uri="{0D108BD9-81ED-4DB2-BD59-A6C34878D82A}">
                    <a16:rowId xmlns:a16="http://schemas.microsoft.com/office/drawing/2014/main" val="2147797411"/>
                  </a:ext>
                </a:extLst>
              </a:tr>
              <a:tr h="370840">
                <a:tc>
                  <a:txBody>
                    <a:bodyPr/>
                    <a:lstStyle/>
                    <a:p>
                      <a:r>
                        <a:rPr lang="en-US" altLang="zh-CN" dirty="0" smtClean="0"/>
                        <a:t>-45.8826</a:t>
                      </a:r>
                      <a:endParaRPr lang="zh-CN" altLang="en-US" dirty="0"/>
                    </a:p>
                  </a:txBody>
                  <a:tcPr/>
                </a:tc>
                <a:extLst>
                  <a:ext uri="{0D108BD9-81ED-4DB2-BD59-A6C34878D82A}">
                    <a16:rowId xmlns:a16="http://schemas.microsoft.com/office/drawing/2014/main" val="1120034862"/>
                  </a:ext>
                </a:extLst>
              </a:tr>
              <a:tr h="370840">
                <a:tc>
                  <a:txBody>
                    <a:bodyPr/>
                    <a:lstStyle/>
                    <a:p>
                      <a:r>
                        <a:rPr lang="en-US" altLang="zh-CN" dirty="0" smtClean="0"/>
                        <a:t>-96641.7</a:t>
                      </a:r>
                      <a:endParaRPr lang="zh-CN" altLang="en-US" dirty="0"/>
                    </a:p>
                  </a:txBody>
                  <a:tcPr/>
                </a:tc>
                <a:extLst>
                  <a:ext uri="{0D108BD9-81ED-4DB2-BD59-A6C34878D82A}">
                    <a16:rowId xmlns:a16="http://schemas.microsoft.com/office/drawing/2014/main" val="424722663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344577790"/>
              </p:ext>
            </p:extLst>
          </p:nvPr>
        </p:nvGraphicFramePr>
        <p:xfrm>
          <a:off x="2133664" y="3119060"/>
          <a:ext cx="1219200" cy="2595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247466648"/>
                    </a:ext>
                  </a:extLst>
                </a:gridCol>
              </a:tblGrid>
              <a:tr h="370840">
                <a:tc>
                  <a:txBody>
                    <a:bodyPr/>
                    <a:lstStyle/>
                    <a:p>
                      <a:r>
                        <a:rPr lang="en-US" altLang="zh-CN" dirty="0" smtClean="0"/>
                        <a:t>(2)</a:t>
                      </a:r>
                      <a:endParaRPr lang="zh-CN" altLang="en-US" dirty="0"/>
                    </a:p>
                  </a:txBody>
                  <a:tcPr/>
                </a:tc>
                <a:extLst>
                  <a:ext uri="{0D108BD9-81ED-4DB2-BD59-A6C34878D82A}">
                    <a16:rowId xmlns:a16="http://schemas.microsoft.com/office/drawing/2014/main" val="1247803345"/>
                  </a:ext>
                </a:extLst>
              </a:tr>
              <a:tr h="370840">
                <a:tc>
                  <a:txBody>
                    <a:bodyPr/>
                    <a:lstStyle/>
                    <a:p>
                      <a:r>
                        <a:rPr lang="en-US" altLang="zh-CN" dirty="0" smtClean="0"/>
                        <a:t>1.4</a:t>
                      </a:r>
                      <a:endParaRPr lang="zh-CN" altLang="en-US" dirty="0"/>
                    </a:p>
                  </a:txBody>
                  <a:tcPr/>
                </a:tc>
                <a:extLst>
                  <a:ext uri="{0D108BD9-81ED-4DB2-BD59-A6C34878D82A}">
                    <a16:rowId xmlns:a16="http://schemas.microsoft.com/office/drawing/2014/main" val="624950244"/>
                  </a:ext>
                </a:extLst>
              </a:tr>
              <a:tr h="370840">
                <a:tc>
                  <a:txBody>
                    <a:bodyPr/>
                    <a:lstStyle/>
                    <a:p>
                      <a:r>
                        <a:rPr lang="en-US" altLang="zh-CN" dirty="0" smtClean="0"/>
                        <a:t>1.53061</a:t>
                      </a:r>
                      <a:endParaRPr lang="zh-CN" altLang="en-US" dirty="0"/>
                    </a:p>
                  </a:txBody>
                  <a:tcPr/>
                </a:tc>
                <a:extLst>
                  <a:ext uri="{0D108BD9-81ED-4DB2-BD59-A6C34878D82A}">
                    <a16:rowId xmlns:a16="http://schemas.microsoft.com/office/drawing/2014/main" val="595394086"/>
                  </a:ext>
                </a:extLst>
              </a:tr>
              <a:tr h="370840">
                <a:tc>
                  <a:txBody>
                    <a:bodyPr/>
                    <a:lstStyle/>
                    <a:p>
                      <a:r>
                        <a:rPr lang="en-US" altLang="zh-CN" dirty="0" smtClean="0"/>
                        <a:t>1.28053</a:t>
                      </a:r>
                      <a:endParaRPr lang="zh-CN" altLang="en-US" dirty="0"/>
                    </a:p>
                  </a:txBody>
                  <a:tcPr/>
                </a:tc>
                <a:extLst>
                  <a:ext uri="{0D108BD9-81ED-4DB2-BD59-A6C34878D82A}">
                    <a16:rowId xmlns:a16="http://schemas.microsoft.com/office/drawing/2014/main" val="1773409360"/>
                  </a:ext>
                </a:extLst>
              </a:tr>
              <a:tr h="370840">
                <a:tc>
                  <a:txBody>
                    <a:bodyPr/>
                    <a:lstStyle/>
                    <a:p>
                      <a:r>
                        <a:rPr lang="en-US" altLang="zh-CN" dirty="0" smtClean="0"/>
                        <a:t>1.82953</a:t>
                      </a:r>
                      <a:endParaRPr lang="zh-CN" altLang="en-US" dirty="0"/>
                    </a:p>
                  </a:txBody>
                  <a:tcPr/>
                </a:tc>
                <a:extLst>
                  <a:ext uri="{0D108BD9-81ED-4DB2-BD59-A6C34878D82A}">
                    <a16:rowId xmlns:a16="http://schemas.microsoft.com/office/drawing/2014/main" val="1494938730"/>
                  </a:ext>
                </a:extLst>
              </a:tr>
              <a:tr h="370840">
                <a:tc>
                  <a:txBody>
                    <a:bodyPr/>
                    <a:lstStyle/>
                    <a:p>
                      <a:r>
                        <a:rPr lang="en-US" altLang="zh-CN" dirty="0" smtClean="0"/>
                        <a:t>0.89628</a:t>
                      </a:r>
                      <a:endParaRPr lang="zh-CN" altLang="en-US" dirty="0"/>
                    </a:p>
                  </a:txBody>
                  <a:tcPr/>
                </a:tc>
                <a:extLst>
                  <a:ext uri="{0D108BD9-81ED-4DB2-BD59-A6C34878D82A}">
                    <a16:rowId xmlns:a16="http://schemas.microsoft.com/office/drawing/2014/main" val="182835788"/>
                  </a:ext>
                </a:extLst>
              </a:tr>
              <a:tr h="370840">
                <a:tc>
                  <a:txBody>
                    <a:bodyPr/>
                    <a:lstStyle/>
                    <a:p>
                      <a:r>
                        <a:rPr lang="en-US" altLang="zh-CN" dirty="0" smtClean="0"/>
                        <a:t>3.73454</a:t>
                      </a:r>
                      <a:endParaRPr lang="zh-CN" altLang="en-US" dirty="0"/>
                    </a:p>
                  </a:txBody>
                  <a:tcPr/>
                </a:tc>
                <a:extLst>
                  <a:ext uri="{0D108BD9-81ED-4DB2-BD59-A6C34878D82A}">
                    <a16:rowId xmlns:a16="http://schemas.microsoft.com/office/drawing/2014/main" val="63766049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98791691"/>
              </p:ext>
            </p:extLst>
          </p:nvPr>
        </p:nvGraphicFramePr>
        <p:xfrm>
          <a:off x="3352832" y="3119060"/>
          <a:ext cx="1219200" cy="2595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60214439"/>
                    </a:ext>
                  </a:extLst>
                </a:gridCol>
              </a:tblGrid>
              <a:tr h="370840">
                <a:tc>
                  <a:txBody>
                    <a:bodyPr/>
                    <a:lstStyle/>
                    <a:p>
                      <a:r>
                        <a:rPr lang="en-US" altLang="zh-CN" dirty="0" smtClean="0"/>
                        <a:t>(3)</a:t>
                      </a:r>
                      <a:endParaRPr lang="zh-CN" altLang="en-US" dirty="0"/>
                    </a:p>
                  </a:txBody>
                  <a:tcPr/>
                </a:tc>
                <a:extLst>
                  <a:ext uri="{0D108BD9-81ED-4DB2-BD59-A6C34878D82A}">
                    <a16:rowId xmlns:a16="http://schemas.microsoft.com/office/drawing/2014/main" val="3256036360"/>
                  </a:ext>
                </a:extLst>
              </a:tr>
              <a:tr h="370840">
                <a:tc>
                  <a:txBody>
                    <a:bodyPr/>
                    <a:lstStyle/>
                    <a:p>
                      <a:r>
                        <a:rPr lang="en-US" altLang="zh-CN" dirty="0" smtClean="0"/>
                        <a:t>1.4</a:t>
                      </a:r>
                      <a:endParaRPr lang="zh-CN" altLang="en-US" dirty="0"/>
                    </a:p>
                  </a:txBody>
                  <a:tcPr/>
                </a:tc>
                <a:extLst>
                  <a:ext uri="{0D108BD9-81ED-4DB2-BD59-A6C34878D82A}">
                    <a16:rowId xmlns:a16="http://schemas.microsoft.com/office/drawing/2014/main" val="4228962311"/>
                  </a:ext>
                </a:extLst>
              </a:tr>
              <a:tr h="370840">
                <a:tc>
                  <a:txBody>
                    <a:bodyPr/>
                    <a:lstStyle/>
                    <a:p>
                      <a:r>
                        <a:rPr lang="en-US" altLang="zh-CN" dirty="0" smtClean="0"/>
                        <a:t>1.46531</a:t>
                      </a:r>
                      <a:endParaRPr lang="zh-CN" altLang="en-US" dirty="0"/>
                    </a:p>
                  </a:txBody>
                  <a:tcPr/>
                </a:tc>
                <a:extLst>
                  <a:ext uri="{0D108BD9-81ED-4DB2-BD59-A6C34878D82A}">
                    <a16:rowId xmlns:a16="http://schemas.microsoft.com/office/drawing/2014/main" val="3430341262"/>
                  </a:ext>
                </a:extLst>
              </a:tr>
              <a:tr h="370840">
                <a:tc>
                  <a:txBody>
                    <a:bodyPr/>
                    <a:lstStyle/>
                    <a:p>
                      <a:r>
                        <a:rPr lang="en-US" altLang="zh-CN" dirty="0" smtClean="0"/>
                        <a:t>1.43126</a:t>
                      </a:r>
                      <a:endParaRPr lang="zh-CN" altLang="en-US" dirty="0"/>
                    </a:p>
                  </a:txBody>
                  <a:tcPr/>
                </a:tc>
                <a:extLst>
                  <a:ext uri="{0D108BD9-81ED-4DB2-BD59-A6C34878D82A}">
                    <a16:rowId xmlns:a16="http://schemas.microsoft.com/office/drawing/2014/main" val="3451110279"/>
                  </a:ext>
                </a:extLst>
              </a:tr>
              <a:tr h="370840">
                <a:tc>
                  <a:txBody>
                    <a:bodyPr/>
                    <a:lstStyle/>
                    <a:p>
                      <a:r>
                        <a:rPr lang="en-US" altLang="zh-CN" dirty="0" smtClean="0"/>
                        <a:t>1.44787</a:t>
                      </a:r>
                      <a:endParaRPr lang="zh-CN" altLang="en-US" dirty="0"/>
                    </a:p>
                  </a:txBody>
                  <a:tcPr/>
                </a:tc>
                <a:extLst>
                  <a:ext uri="{0D108BD9-81ED-4DB2-BD59-A6C34878D82A}">
                    <a16:rowId xmlns:a16="http://schemas.microsoft.com/office/drawing/2014/main" val="2361551009"/>
                  </a:ext>
                </a:extLst>
              </a:tr>
              <a:tr h="370840">
                <a:tc>
                  <a:txBody>
                    <a:bodyPr/>
                    <a:lstStyle/>
                    <a:p>
                      <a:r>
                        <a:rPr lang="en-US" altLang="zh-CN" dirty="0" smtClean="0"/>
                        <a:t>1.43947</a:t>
                      </a:r>
                      <a:endParaRPr lang="zh-CN" altLang="en-US" dirty="0"/>
                    </a:p>
                  </a:txBody>
                  <a:tcPr/>
                </a:tc>
                <a:extLst>
                  <a:ext uri="{0D108BD9-81ED-4DB2-BD59-A6C34878D82A}">
                    <a16:rowId xmlns:a16="http://schemas.microsoft.com/office/drawing/2014/main" val="2936487198"/>
                  </a:ext>
                </a:extLst>
              </a:tr>
              <a:tr h="370840">
                <a:tc>
                  <a:txBody>
                    <a:bodyPr/>
                    <a:lstStyle/>
                    <a:p>
                      <a:r>
                        <a:rPr lang="en-US" altLang="zh-CN" dirty="0" smtClean="0"/>
                        <a:t>1.44365</a:t>
                      </a:r>
                      <a:endParaRPr lang="zh-CN" altLang="en-US" dirty="0"/>
                    </a:p>
                  </a:txBody>
                  <a:tcPr/>
                </a:tc>
                <a:extLst>
                  <a:ext uri="{0D108BD9-81ED-4DB2-BD59-A6C34878D82A}">
                    <a16:rowId xmlns:a16="http://schemas.microsoft.com/office/drawing/2014/main" val="30101163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273177016"/>
              </p:ext>
            </p:extLst>
          </p:nvPr>
        </p:nvGraphicFramePr>
        <p:xfrm>
          <a:off x="4572000" y="3119060"/>
          <a:ext cx="1219200" cy="2595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835369358"/>
                    </a:ext>
                  </a:extLst>
                </a:gridCol>
              </a:tblGrid>
              <a:tr h="370840">
                <a:tc>
                  <a:txBody>
                    <a:bodyPr/>
                    <a:lstStyle/>
                    <a:p>
                      <a:r>
                        <a:rPr lang="en-US" altLang="zh-CN" dirty="0" smtClean="0"/>
                        <a:t>(4)</a:t>
                      </a:r>
                      <a:endParaRPr lang="zh-CN" altLang="en-US" dirty="0"/>
                    </a:p>
                  </a:txBody>
                  <a:tcPr/>
                </a:tc>
                <a:extLst>
                  <a:ext uri="{0D108BD9-81ED-4DB2-BD59-A6C34878D82A}">
                    <a16:rowId xmlns:a16="http://schemas.microsoft.com/office/drawing/2014/main" val="696324979"/>
                  </a:ext>
                </a:extLst>
              </a:tr>
              <a:tr h="370840">
                <a:tc>
                  <a:txBody>
                    <a:bodyPr/>
                    <a:lstStyle/>
                    <a:p>
                      <a:r>
                        <a:rPr lang="en-US" altLang="zh-CN" dirty="0" smtClean="0"/>
                        <a:t>1.4</a:t>
                      </a:r>
                      <a:endParaRPr lang="zh-CN" altLang="en-US" dirty="0"/>
                    </a:p>
                  </a:txBody>
                  <a:tcPr/>
                </a:tc>
                <a:extLst>
                  <a:ext uri="{0D108BD9-81ED-4DB2-BD59-A6C34878D82A}">
                    <a16:rowId xmlns:a16="http://schemas.microsoft.com/office/drawing/2014/main" val="3947896634"/>
                  </a:ext>
                </a:extLst>
              </a:tr>
              <a:tr h="370840">
                <a:tc>
                  <a:txBody>
                    <a:bodyPr/>
                    <a:lstStyle/>
                    <a:p>
                      <a:r>
                        <a:rPr lang="en-US" altLang="zh-CN" dirty="0" smtClean="0"/>
                        <a:t>1.44354</a:t>
                      </a:r>
                      <a:endParaRPr lang="zh-CN" altLang="en-US" dirty="0"/>
                    </a:p>
                  </a:txBody>
                  <a:tcPr/>
                </a:tc>
                <a:extLst>
                  <a:ext uri="{0D108BD9-81ED-4DB2-BD59-A6C34878D82A}">
                    <a16:rowId xmlns:a16="http://schemas.microsoft.com/office/drawing/2014/main" val="2458568991"/>
                  </a:ext>
                </a:extLst>
              </a:tr>
              <a:tr h="370840">
                <a:tc>
                  <a:txBody>
                    <a:bodyPr/>
                    <a:lstStyle/>
                    <a:p>
                      <a:r>
                        <a:rPr lang="en-US" altLang="zh-CN" dirty="0" smtClean="0"/>
                        <a:t>1.44225</a:t>
                      </a:r>
                      <a:endParaRPr lang="zh-CN" altLang="en-US" dirty="0"/>
                    </a:p>
                  </a:txBody>
                  <a:tcPr/>
                </a:tc>
                <a:extLst>
                  <a:ext uri="{0D108BD9-81ED-4DB2-BD59-A6C34878D82A}">
                    <a16:rowId xmlns:a16="http://schemas.microsoft.com/office/drawing/2014/main" val="491257565"/>
                  </a:ext>
                </a:extLst>
              </a:tr>
              <a:tr h="370840">
                <a:tc>
                  <a:txBody>
                    <a:bodyPr/>
                    <a:lstStyle/>
                    <a:p>
                      <a:r>
                        <a:rPr lang="en-US" altLang="zh-CN" dirty="0" smtClean="0"/>
                        <a:t>1.44225</a:t>
                      </a:r>
                      <a:endParaRPr lang="zh-CN" altLang="en-US" dirty="0"/>
                    </a:p>
                  </a:txBody>
                  <a:tcPr/>
                </a:tc>
                <a:extLst>
                  <a:ext uri="{0D108BD9-81ED-4DB2-BD59-A6C34878D82A}">
                    <a16:rowId xmlns:a16="http://schemas.microsoft.com/office/drawing/2014/main" val="953692635"/>
                  </a:ext>
                </a:extLst>
              </a:tr>
              <a:tr h="370840">
                <a:tc>
                  <a:txBody>
                    <a:bodyPr/>
                    <a:lstStyle/>
                    <a:p>
                      <a:r>
                        <a:rPr lang="en-US" altLang="zh-CN" dirty="0" smtClean="0"/>
                        <a:t>1.44225</a:t>
                      </a:r>
                      <a:endParaRPr lang="zh-CN" altLang="en-US" dirty="0"/>
                    </a:p>
                  </a:txBody>
                  <a:tcPr/>
                </a:tc>
                <a:extLst>
                  <a:ext uri="{0D108BD9-81ED-4DB2-BD59-A6C34878D82A}">
                    <a16:rowId xmlns:a16="http://schemas.microsoft.com/office/drawing/2014/main" val="2173418919"/>
                  </a:ext>
                </a:extLst>
              </a:tr>
              <a:tr h="370840">
                <a:tc>
                  <a:txBody>
                    <a:bodyPr/>
                    <a:lstStyle/>
                    <a:p>
                      <a:r>
                        <a:rPr lang="en-US" altLang="zh-CN" dirty="0" smtClean="0"/>
                        <a:t>1.44225</a:t>
                      </a:r>
                      <a:endParaRPr lang="zh-CN" altLang="en-US" dirty="0"/>
                    </a:p>
                  </a:txBody>
                  <a:tcPr/>
                </a:tc>
                <a:extLst>
                  <a:ext uri="{0D108BD9-81ED-4DB2-BD59-A6C34878D82A}">
                    <a16:rowId xmlns:a16="http://schemas.microsoft.com/office/drawing/2014/main" val="4033821785"/>
                  </a:ext>
                </a:extLst>
              </a:tr>
            </a:tbl>
          </a:graphicData>
        </a:graphic>
      </p:graphicFrame>
    </p:spTree>
    <p:extLst>
      <p:ext uri="{BB962C8B-B14F-4D97-AF65-F5344CB8AC3E}">
        <p14:creationId xmlns:p14="http://schemas.microsoft.com/office/powerpoint/2010/main" val="62178561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p:cTn id="25"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1000"/>
                                        <p:tgtEl>
                                          <p:spTgt spid="7">
                                            <p:txEl>
                                              <p:pRg st="0" end="0"/>
                                            </p:txEl>
                                          </p:spTgt>
                                        </p:tgtEl>
                                      </p:cBhvr>
                                    </p:animEffect>
                                    <p:anim calcmode="lin" valueType="num">
                                      <p:cBhvr>
                                        <p:cTn id="3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1000" fill="hold"/>
                                        <p:tgtEl>
                                          <p:spTgt spid="5"/>
                                        </p:tgtEl>
                                        <p:attrNameLst>
                                          <p:attrName>ppt_w</p:attrName>
                                        </p:attrNameLst>
                                      </p:cBhvr>
                                      <p:tavLst>
                                        <p:tav tm="0">
                                          <p:val>
                                            <p:fltVal val="0"/>
                                          </p:val>
                                        </p:tav>
                                        <p:tav tm="100000">
                                          <p:val>
                                            <p:strVal val="#ppt_w"/>
                                          </p:val>
                                        </p:tav>
                                      </p:tavLst>
                                    </p:anim>
                                    <p:anim calcmode="lin" valueType="num">
                                      <p:cBhvr>
                                        <p:cTn id="40" dur="1000" fill="hold"/>
                                        <p:tgtEl>
                                          <p:spTgt spid="5"/>
                                        </p:tgtEl>
                                        <p:attrNameLst>
                                          <p:attrName>ppt_h</p:attrName>
                                        </p:attrNameLst>
                                      </p:cBhvr>
                                      <p:tavLst>
                                        <p:tav tm="0">
                                          <p:val>
                                            <p:fltVal val="0"/>
                                          </p:val>
                                        </p:tav>
                                        <p:tav tm="100000">
                                          <p:val>
                                            <p:strVal val="#ppt_h"/>
                                          </p:val>
                                        </p:tav>
                                      </p:tavLst>
                                    </p:anim>
                                    <p:anim calcmode="lin" valueType="num">
                                      <p:cBhvr>
                                        <p:cTn id="41" dur="1000" fill="hold"/>
                                        <p:tgtEl>
                                          <p:spTgt spid="5"/>
                                        </p:tgtEl>
                                        <p:attrNameLst>
                                          <p:attrName>style.rotation</p:attrName>
                                        </p:attrNameLst>
                                      </p:cBhvr>
                                      <p:tavLst>
                                        <p:tav tm="0">
                                          <p:val>
                                            <p:fltVal val="90"/>
                                          </p:val>
                                        </p:tav>
                                        <p:tav tm="100000">
                                          <p:val>
                                            <p:fltVal val="0"/>
                                          </p:val>
                                        </p:tav>
                                      </p:tavLst>
                                    </p:anim>
                                    <p:animEffect transition="in" filter="fade">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circle(in)">
                                      <p:cBhvr>
                                        <p:cTn id="61" dur="2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barn(inVertical)">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1000"/>
                                        <p:tgtEl>
                                          <p:spTgt spid="3">
                                            <p:txEl>
                                              <p:pRg st="0" end="0"/>
                                            </p:txEl>
                                          </p:spTgt>
                                        </p:tgtEl>
                                      </p:cBhvr>
                                    </p:animEffect>
                                    <p:anim calcmode="lin" valueType="num">
                                      <p:cBhvr>
                                        <p:cTn id="7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6">
                                            <p:txEl>
                                              <p:pRg st="0" end="0"/>
                                            </p:txEl>
                                          </p:spTgt>
                                        </p:tgtEl>
                                        <p:attrNameLst>
                                          <p:attrName>style.visibility</p:attrName>
                                        </p:attrNameLst>
                                      </p:cBhvr>
                                      <p:to>
                                        <p:strVal val="visible"/>
                                      </p:to>
                                    </p:set>
                                    <p:animEffect transition="in" filter="fade">
                                      <p:cBhvr>
                                        <p:cTn id="78" dur="1000"/>
                                        <p:tgtEl>
                                          <p:spTgt spid="6">
                                            <p:txEl>
                                              <p:pRg st="0" end="0"/>
                                            </p:txEl>
                                          </p:spTgt>
                                        </p:tgtEl>
                                      </p:cBhvr>
                                    </p:animEffect>
                                    <p:anim calcmode="lin" valueType="num">
                                      <p:cBhvr>
                                        <p:cTn id="7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6">
                                            <p:txEl>
                                              <p:pRg st="1" end="1"/>
                                            </p:txEl>
                                          </p:spTgt>
                                        </p:tgtEl>
                                        <p:attrNameLst>
                                          <p:attrName>style.visibility</p:attrName>
                                        </p:attrNameLst>
                                      </p:cBhvr>
                                      <p:to>
                                        <p:strVal val="visible"/>
                                      </p:to>
                                    </p:set>
                                    <p:animEffect transition="in" filter="fade">
                                      <p:cBhvr>
                                        <p:cTn id="85" dur="1000"/>
                                        <p:tgtEl>
                                          <p:spTgt spid="6">
                                            <p:txEl>
                                              <p:pRg st="1" end="1"/>
                                            </p:txEl>
                                          </p:spTgt>
                                        </p:tgtEl>
                                      </p:cBhvr>
                                    </p:animEffect>
                                    <p:anim calcmode="lin" valueType="num">
                                      <p:cBhvr>
                                        <p:cTn id="8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6">
                                            <p:txEl>
                                              <p:pRg st="2" end="2"/>
                                            </p:txEl>
                                          </p:spTgt>
                                        </p:tgtEl>
                                        <p:attrNameLst>
                                          <p:attrName>style.visibility</p:attrName>
                                        </p:attrNameLst>
                                      </p:cBhvr>
                                      <p:to>
                                        <p:strVal val="visible"/>
                                      </p:to>
                                    </p:set>
                                    <p:animEffect transition="in" filter="fade">
                                      <p:cBhvr>
                                        <p:cTn id="92" dur="1000"/>
                                        <p:tgtEl>
                                          <p:spTgt spid="6">
                                            <p:txEl>
                                              <p:pRg st="2" end="2"/>
                                            </p:txEl>
                                          </p:spTgt>
                                        </p:tgtEl>
                                      </p:cBhvr>
                                    </p:animEffect>
                                    <p:anim calcmode="lin" valueType="num">
                                      <p:cBhvr>
                                        <p:cTn id="9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457278"/>
                <a:ext cx="8229489" cy="106677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例：用迭代法求函数</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的单重零点，设迭代函数</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r>
                      <a:rPr lang="en-US" altLang="zh-CN" sz="2400" b="1" i="1" baseline="-25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baseline="30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确定未知函数</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r>
                      <a:rPr lang="en-US" altLang="zh-CN" sz="2400" b="1" i="1" baseline="-25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，使迭代法具有尽可能高的阶。</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457278"/>
                <a:ext cx="8229489" cy="1066772"/>
              </a:xfrm>
              <a:blipFill>
                <a:blip r:embed="rId3"/>
                <a:stretch>
                  <a:fillRect l="-1111" t="-8000"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57308" y="1524050"/>
                <a:ext cx="8305586" cy="1200329"/>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解：</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baseline="3000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代入</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p:txBody>
          </p:sp>
        </mc:Choice>
        <mc:Fallback xmlns="">
          <p:sp>
            <p:nvSpPr>
              <p:cNvPr id="6" name="矩形 5"/>
              <p:cNvSpPr>
                <a:spLocks noRot="1" noChangeAspect="1" noMove="1" noResize="1" noEditPoints="1" noAdjustHandles="1" noChangeArrowheads="1" noChangeShapeType="1" noTextEdit="1"/>
              </p:cNvSpPr>
              <p:nvPr/>
            </p:nvSpPr>
            <p:spPr>
              <a:xfrm>
                <a:off x="457308" y="1524050"/>
                <a:ext cx="8305586" cy="1200329"/>
              </a:xfrm>
              <a:prstGeom prst="rect">
                <a:avLst/>
              </a:prstGeom>
              <a:blipFill>
                <a:blip r:embed="rId4"/>
                <a:stretch>
                  <a:fillRect l="-1101" t="-4061"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308" y="2667020"/>
                <a:ext cx="8305586" cy="1043042"/>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为使</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迭代法具有尽可能高的</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阶，令</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解得</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故可取</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p>
            </p:txBody>
          </p:sp>
        </mc:Choice>
        <mc:Fallback xmlns="">
          <p:sp>
            <p:nvSpPr>
              <p:cNvPr id="8" name="矩形 7"/>
              <p:cNvSpPr>
                <a:spLocks noRot="1" noChangeAspect="1" noMove="1" noResize="1" noEditPoints="1" noAdjustHandles="1" noChangeArrowheads="1" noChangeShapeType="1" noTextEdit="1"/>
              </p:cNvSpPr>
              <p:nvPr/>
            </p:nvSpPr>
            <p:spPr>
              <a:xfrm>
                <a:off x="457308" y="2667020"/>
                <a:ext cx="8305586" cy="1043042"/>
              </a:xfrm>
              <a:prstGeom prst="rect">
                <a:avLst/>
              </a:prstGeom>
              <a:blipFill>
                <a:blip r:embed="rId5"/>
                <a:stretch>
                  <a:fillRect l="-1101" t="-5848" b="-5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81110" y="3657594"/>
                <a:ext cx="8305586" cy="1496628"/>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此时，</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baseline="30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num>
                        <m:den>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81110" y="3657594"/>
                <a:ext cx="8305586" cy="1496628"/>
              </a:xfrm>
              <a:prstGeom prst="rect">
                <a:avLst/>
              </a:prstGeom>
              <a:blipFill>
                <a:blip r:embed="rId6"/>
                <a:stretch>
                  <a:fillRect l="-1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4912" y="5105356"/>
                <a:ext cx="8305586" cy="715773"/>
              </a:xfrm>
              <a:prstGeom prst="rect">
                <a:avLst/>
              </a:prstGeom>
            </p:spPr>
            <p:txBody>
              <a:bodyPr wrap="square">
                <a:spAutoFit/>
              </a:body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取</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应有</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故取</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𝒓</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04912" y="5105356"/>
                <a:ext cx="8305586" cy="715773"/>
              </a:xfrm>
              <a:prstGeom prst="rect">
                <a:avLst/>
              </a:prstGeom>
              <a:blipFill>
                <a:blip r:embed="rId7"/>
                <a:stretch>
                  <a:fillRect l="-1101" b="-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04912" y="5837345"/>
                <a:ext cx="8305586" cy="1085105"/>
              </a:xfrm>
              <a:prstGeom prst="rect">
                <a:avLst/>
              </a:prstGeom>
            </p:spPr>
            <p:txBody>
              <a:bodyPr wrap="square">
                <a:spAutoFit/>
              </a:bodyPr>
              <a:lstStyle/>
              <a:p>
                <a:r>
                  <a:rPr lang="zh-CN" altLang="en-US" sz="2400" b="1" dirty="0">
                    <a:solidFill>
                      <a:schemeClr val="bg1"/>
                    </a:solidFill>
                    <a:ea typeface="全新硬笔行书简" panose="02010600040101010101" pitchFamily="2" charset="-122"/>
                    <a:cs typeface="Times New Roman" panose="02020603050405020304" pitchFamily="18" charset="0"/>
                  </a:rPr>
                  <a:t>迭代</a:t>
                </a:r>
                <a:r>
                  <a:rPr lang="zh-CN" altLang="en-US" sz="2400" b="1" dirty="0" smtClean="0">
                    <a:solidFill>
                      <a:schemeClr val="bg1"/>
                    </a:solidFill>
                    <a:ea typeface="全新硬笔行书简" panose="02010600040101010101" pitchFamily="2" charset="-122"/>
                    <a:cs typeface="Times New Roman" panose="02020603050405020304" pitchFamily="18" charset="0"/>
                  </a:rPr>
                  <a:t>函数</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num>
                      <m:den>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den>
                    </m:f>
                    <m: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baseline="3000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时迭代法具有至少</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阶的局部收敛速度。</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04912" y="5837345"/>
                <a:ext cx="8305586" cy="1085105"/>
              </a:xfrm>
              <a:prstGeom prst="rect">
                <a:avLst/>
              </a:prstGeom>
              <a:blipFill>
                <a:blip r:embed="rId8"/>
                <a:stretch>
                  <a:fillRect l="-1101" b="-12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467218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1000"/>
                                        <p:tgtEl>
                                          <p:spTgt spid="8">
                                            <p:txEl>
                                              <p:pRg st="1" end="1"/>
                                            </p:txEl>
                                          </p:spTgt>
                                        </p:tgtEl>
                                      </p:cBhvr>
                                    </p:animEffect>
                                    <p:anim calcmode="lin" valueType="num">
                                      <p:cBhvr>
                                        <p:cTn id="3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1000"/>
                                        <p:tgtEl>
                                          <p:spTgt spid="9">
                                            <p:txEl>
                                              <p:pRg st="0" end="0"/>
                                            </p:txEl>
                                          </p:spTgt>
                                        </p:tgtEl>
                                      </p:cBhvr>
                                    </p:animEffect>
                                    <p:anim calcmode="lin" valueType="num">
                                      <p:cBhvr>
                                        <p:cTn id="4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animEffect transition="in" filter="fade">
                                      <p:cBhvr>
                                        <p:cTn id="49" dur="1000"/>
                                        <p:tgtEl>
                                          <p:spTgt spid="9">
                                            <p:txEl>
                                              <p:pRg st="1" end="1"/>
                                            </p:txEl>
                                          </p:spTgt>
                                        </p:tgtEl>
                                      </p:cBhvr>
                                    </p:animEffect>
                                    <p:anim calcmode="lin" valueType="num">
                                      <p:cBhvr>
                                        <p:cTn id="5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fade">
                                      <p:cBhvr>
                                        <p:cTn id="56" dur="1000"/>
                                        <p:tgtEl>
                                          <p:spTgt spid="10">
                                            <p:txEl>
                                              <p:pRg st="0" end="0"/>
                                            </p:txEl>
                                          </p:spTgt>
                                        </p:tgtEl>
                                      </p:cBhvr>
                                    </p:animEffect>
                                    <p:anim calcmode="lin" valueType="num">
                                      <p:cBhvr>
                                        <p:cTn id="5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fade">
                                      <p:cBhvr>
                                        <p:cTn id="63" dur="1000"/>
                                        <p:tgtEl>
                                          <p:spTgt spid="12">
                                            <p:txEl>
                                              <p:pRg st="0" end="0"/>
                                            </p:txEl>
                                          </p:spTgt>
                                        </p:tgtEl>
                                      </p:cBhvr>
                                    </p:animEffect>
                                    <p:anim calcmode="lin" valueType="num">
                                      <p:cBhvr>
                                        <p:cTn id="6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zh-CN" altLang="en-US" sz="4950" dirty="0" smtClean="0">
                <a:solidFill>
                  <a:srgbClr val="00B050"/>
                </a:solidFill>
                <a:latin typeface="全新硬笔行书简" panose="02010600040101010101" pitchFamily="2" charset="-122"/>
                <a:ea typeface="全新硬笔行书简" panose="02010600040101010101" pitchFamily="2" charset="-122"/>
              </a:rPr>
              <a:t>二、迭代收敛的加速</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p:sp>
        <p:nvSpPr>
          <p:cNvPr id="4" name="文本占位符 3"/>
          <p:cNvSpPr>
            <a:spLocks noGrp="1" noChangeArrowheads="1"/>
          </p:cNvSpPr>
          <p:nvPr>
            <p:ph type="body" sz="half" idx="2"/>
          </p:nvPr>
        </p:nvSpPr>
        <p:spPr>
          <a:xfrm>
            <a:off x="457202" y="914466"/>
            <a:ext cx="8229489" cy="114297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一个迭代过程收敛与否、收敛速度的快慢，决定了能否找到方程根的近似解、解的精度以及求出达到精度的根的近似值所需要的计算量大小。</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1110" y="2438426"/>
                <a:ext cx="8305582" cy="1569660"/>
              </a:xfrm>
              <a:prstGeom prst="rect">
                <a:avLst/>
              </a:prstGeom>
            </p:spPr>
            <p:txBody>
              <a:bodyPr wrap="square">
                <a:sp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对于一个方程求根的迭代序列</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即使它收敛到迭代函数</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的不到点</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但当</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时，收敛速度变得非常缓慢。为了达到指定的精度，不得不增加迭代次数，使计算量变得很大。</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81110" y="2438426"/>
                <a:ext cx="8305582" cy="1569660"/>
              </a:xfrm>
              <a:prstGeom prst="rect">
                <a:avLst/>
              </a:prstGeom>
              <a:blipFill>
                <a:blip r:embed="rId3"/>
                <a:stretch>
                  <a:fillRect l="-1175" t="-3891" b="-81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81110" y="3886188"/>
                <a:ext cx="8305586" cy="830997"/>
              </a:xfrm>
              <a:prstGeom prst="rect">
                <a:avLst/>
              </a:prstGeom>
            </p:spPr>
            <p:txBody>
              <a:bodyPr wrap="square">
                <a:sp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如果考虑到</a:t>
                </a:r>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迭代序列</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中相邻的三个值</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因</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由拉格朗日中值定理，</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81110" y="3886188"/>
                <a:ext cx="8305586" cy="830997"/>
              </a:xfrm>
              <a:prstGeom prst="rect">
                <a:avLst/>
              </a:prstGeom>
              <a:blipFill>
                <a:blip r:embed="rId4"/>
                <a:stretch>
                  <a:fillRect l="-1175" t="-5839" b="-15328"/>
                </a:stretch>
              </a:blipFill>
            </p:spPr>
            <p:txBody>
              <a:bodyPr/>
              <a:lstStyle/>
              <a:p>
                <a:r>
                  <a:rPr lang="zh-CN" altLang="en-US">
                    <a:noFill/>
                  </a:rPr>
                  <a:t> </a:t>
                </a:r>
              </a:p>
            </p:txBody>
          </p:sp>
        </mc:Fallback>
      </mc:AlternateContent>
      <p:sp>
        <p:nvSpPr>
          <p:cNvPr id="7" name="矩形 6"/>
          <p:cNvSpPr/>
          <p:nvPr/>
        </p:nvSpPr>
        <p:spPr>
          <a:xfrm>
            <a:off x="457308" y="1905040"/>
            <a:ext cx="8305586" cy="646331"/>
          </a:xfrm>
          <a:prstGeom prst="rect">
            <a:avLst/>
          </a:prstGeom>
        </p:spPr>
        <p:txBody>
          <a:bodyPr wrap="square">
            <a:spAutoFit/>
          </a:bodyPr>
          <a:lstStyle/>
          <a:p>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2.1  </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埃特金</a:t>
            </a:r>
            <a:r>
              <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(Aitken)</a:t>
            </a:r>
            <a:r>
              <a:rPr lang="zh-CN" altLang="en-US"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rPr>
              <a:t>加速方法</a:t>
            </a:r>
            <a:endParaRPr lang="en-US" altLang="zh-CN" sz="3600" b="1" dirty="0" smtClean="0">
              <a:solidFill>
                <a:srgbClr val="92D050"/>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81110" y="4571970"/>
                <a:ext cx="8305586" cy="830997"/>
              </a:xfrm>
              <a:prstGeom prst="rect">
                <a:avLst/>
              </a:prstGeom>
            </p:spPr>
            <p:txBody>
              <a:bodyPr wrap="square">
                <a:spAutoFit/>
              </a:bodyPr>
              <a:lstStyle/>
              <a:p>
                <a:pPr algn="ct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400" b="1"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lgn="ct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m:rPr>
                        <m:nor/>
                      </m:rP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p:txBody>
          </p:sp>
        </mc:Choice>
        <mc:Fallback xmlns="">
          <p:sp>
            <p:nvSpPr>
              <p:cNvPr id="12" name="矩形 11"/>
              <p:cNvSpPr>
                <a:spLocks noRot="1" noChangeAspect="1" noMove="1" noResize="1" noEditPoints="1" noAdjustHandles="1" noChangeArrowheads="1" noChangeShapeType="1" noTextEdit="1"/>
              </p:cNvSpPr>
              <p:nvPr/>
            </p:nvSpPr>
            <p:spPr>
              <a:xfrm>
                <a:off x="381110" y="4571970"/>
                <a:ext cx="8305586" cy="830997"/>
              </a:xfrm>
              <a:prstGeom prst="rect">
                <a:avLst/>
              </a:prstGeom>
              <a:blipFill>
                <a:blip r:embed="rId5"/>
                <a:stretch>
                  <a:fillRect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81106" y="5333950"/>
                <a:ext cx="8305586" cy="461665"/>
              </a:xfrm>
              <a:prstGeom prst="rect">
                <a:avLst/>
              </a:prstGeom>
            </p:spPr>
            <p:txBody>
              <a:bodyPr wrap="square">
                <a:spAutoFit/>
              </a:bodyPr>
              <a:lstStyle/>
              <a:p>
                <a:r>
                  <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若</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在</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附近连续时，有</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81106" y="5333950"/>
                <a:ext cx="8305586" cy="461665"/>
              </a:xfrm>
              <a:prstGeom prst="rect">
                <a:avLst/>
              </a:prstGeom>
              <a:blipFill>
                <a:blip r:embed="rId6"/>
                <a:stretch>
                  <a:fillRect l="-1175"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81110" y="5710463"/>
                <a:ext cx="8305586" cy="859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num>
                        <m:den>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en>
                      </m:f>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381110" y="5710463"/>
                <a:ext cx="8305586" cy="85933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11946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1000"/>
                                        <p:tgtEl>
                                          <p:spTgt spid="7">
                                            <p:txEl>
                                              <p:pRg st="0" end="0"/>
                                            </p:txEl>
                                          </p:spTgt>
                                        </p:tgtEl>
                                      </p:cBhvr>
                                    </p:animEffect>
                                    <p:anim calcmode="lin" valueType="num">
                                      <p:cBhvr>
                                        <p:cTn id="1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1000"/>
                                        <p:tgtEl>
                                          <p:spTgt spid="6">
                                            <p:txEl>
                                              <p:pRg st="0" end="0"/>
                                            </p:txEl>
                                          </p:spTgt>
                                        </p:tgtEl>
                                      </p:cBhvr>
                                    </p:animEffect>
                                    <p:anim calcmode="lin" valueType="num">
                                      <p:cBhvr>
                                        <p:cTn id="3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1000"/>
                                        <p:tgtEl>
                                          <p:spTgt spid="12">
                                            <p:txEl>
                                              <p:pRg st="0" end="0"/>
                                            </p:txEl>
                                          </p:spTgt>
                                        </p:tgtEl>
                                      </p:cBhvr>
                                    </p:animEffect>
                                    <p:anim calcmode="lin" valueType="num">
                                      <p:cBhvr>
                                        <p:cTn id="4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2">
                                            <p:txEl>
                                              <p:pRg st="1" end="1"/>
                                            </p:txEl>
                                          </p:spTgt>
                                        </p:tgtEl>
                                        <p:attrNameLst>
                                          <p:attrName>style.visibility</p:attrName>
                                        </p:attrNameLst>
                                      </p:cBhvr>
                                      <p:to>
                                        <p:strVal val="visible"/>
                                      </p:to>
                                    </p:set>
                                    <p:animEffect transition="in" filter="fade">
                                      <p:cBhvr>
                                        <p:cTn id="46" dur="1000"/>
                                        <p:tgtEl>
                                          <p:spTgt spid="12">
                                            <p:txEl>
                                              <p:pRg st="1" end="1"/>
                                            </p:txEl>
                                          </p:spTgt>
                                        </p:tgtEl>
                                      </p:cBhvr>
                                    </p:animEffect>
                                    <p:anim calcmode="lin" valueType="num">
                                      <p:cBhvr>
                                        <p:cTn id="4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fade">
                                      <p:cBhvr>
                                        <p:cTn id="53" dur="1000"/>
                                        <p:tgtEl>
                                          <p:spTgt spid="13">
                                            <p:txEl>
                                              <p:pRg st="0" end="0"/>
                                            </p:txEl>
                                          </p:spTgt>
                                        </p:tgtEl>
                                      </p:cBhvr>
                                    </p:animEffect>
                                    <p:anim calcmode="lin" valueType="num">
                                      <p:cBhvr>
                                        <p:cTn id="5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fade">
                                      <p:cBhvr>
                                        <p:cTn id="60" dur="1000"/>
                                        <p:tgtEl>
                                          <p:spTgt spid="14">
                                            <p:txEl>
                                              <p:pRg st="0" end="0"/>
                                            </p:txEl>
                                          </p:spTgt>
                                        </p:tgtEl>
                                      </p:cBhvr>
                                    </p:animEffect>
                                    <p:anim calcmode="lin" valueType="num">
                                      <p:cBhvr>
                                        <p:cTn id="6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25790</TotalTime>
  <Words>1257</Words>
  <Application>Microsoft Office PowerPoint</Application>
  <PresentationFormat>全屏显示(4:3)</PresentationFormat>
  <Paragraphs>251</Paragraphs>
  <Slides>24</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等线</vt:lpstr>
      <vt:lpstr>等线 Light</vt:lpstr>
      <vt:lpstr>方正静蕾简体</vt:lpstr>
      <vt:lpstr>全新硬笔行书简</vt:lpstr>
      <vt:lpstr>宋体</vt:lpstr>
      <vt:lpstr>Arial</vt:lpstr>
      <vt:lpstr>Calibri</vt:lpstr>
      <vt:lpstr>Calibri Light</vt:lpstr>
      <vt:lpstr>Cambria Math</vt:lpstr>
      <vt:lpstr>Times New Roman</vt:lpstr>
      <vt:lpstr>Wingdings</vt:lpstr>
      <vt:lpstr>1_Office 主题</vt:lpstr>
      <vt:lpstr>PowerPoint 演示文稿</vt:lpstr>
      <vt:lpstr>方程求根的迭代方法</vt:lpstr>
      <vt:lpstr>一、迭代过程的收敛性</vt:lpstr>
      <vt:lpstr>一、迭代过程的收敛性</vt:lpstr>
      <vt:lpstr>一、迭代过程的收敛性</vt:lpstr>
      <vt:lpstr>一、迭代过程的收敛性</vt:lpstr>
      <vt:lpstr>一、迭代过程的收敛性</vt:lpstr>
      <vt:lpstr>PowerPoint 演示文稿</vt:lpstr>
      <vt:lpstr>二、迭代收敛的加速</vt:lpstr>
      <vt:lpstr>PowerPoint 演示文稿</vt:lpstr>
      <vt:lpstr>PowerPoint 演示文稿</vt:lpstr>
      <vt:lpstr>PowerPoint 演示文稿</vt:lpstr>
      <vt:lpstr>PowerPoint 演示文稿</vt:lpstr>
      <vt:lpstr>三、牛顿法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上海锐普广告有限公司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锐普红色牛顿撞球2014年总结汇报动画PPT模板</dc:title>
  <dc:subject>工作汇报PPT模板</dc:subject>
  <dc:creator>chenkui</dc:creator>
  <cp:keywords>锐普PPT</cp:keywords>
  <cp:lastModifiedBy>yuguang li</cp:lastModifiedBy>
  <cp:revision>1420</cp:revision>
  <dcterms:created xsi:type="dcterms:W3CDTF">2006-08-15T16:00:00Z</dcterms:created>
  <dcterms:modified xsi:type="dcterms:W3CDTF">2018-06-02T15:33:50Z</dcterms:modified>
  <cp:category>www.rapidppt.com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